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73" r:id="rId4"/>
    <p:sldId id="272" r:id="rId5"/>
    <p:sldId id="268" r:id="rId6"/>
    <p:sldId id="257" r:id="rId7"/>
    <p:sldId id="303" r:id="rId8"/>
    <p:sldId id="295" r:id="rId9"/>
    <p:sldId id="294" r:id="rId10"/>
    <p:sldId id="296" r:id="rId11"/>
    <p:sldId id="293" r:id="rId12"/>
    <p:sldId id="278" r:id="rId13"/>
    <p:sldId id="260" r:id="rId14"/>
    <p:sldId id="262" r:id="rId15"/>
    <p:sldId id="265" r:id="rId16"/>
    <p:sldId id="300" r:id="rId17"/>
    <p:sldId id="307" r:id="rId18"/>
    <p:sldId id="306" r:id="rId19"/>
    <p:sldId id="290" r:id="rId20"/>
    <p:sldId id="288" r:id="rId21"/>
    <p:sldId id="308" r:id="rId22"/>
    <p:sldId id="284" r:id="rId23"/>
    <p:sldId id="276" r:id="rId24"/>
    <p:sldId id="309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CB1"/>
    <a:srgbClr val="1F7EE7"/>
    <a:srgbClr val="7DD330"/>
    <a:srgbClr val="00CC00"/>
    <a:srgbClr val="0C7CD2"/>
    <a:srgbClr val="AE1517"/>
    <a:srgbClr val="CC0000"/>
    <a:srgbClr val="4686E2"/>
  </p:clrMru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969" autoAdjust="0"/>
    <p:restoredTop sz="94660"/>
  </p:normalViewPr>
  <p:slideViewPr>
    <p:cSldViewPr>
      <p:cViewPr>
        <p:scale>
          <a:sx n="89" d="100"/>
          <a:sy n="89" d="100"/>
        </p:scale>
        <p:origin x="-153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49323-58B6-4A15-A58D-2480982C926B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6620AC-CDDA-4F80-A4E4-E16A37321958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75000"/>
                </a:schemeClr>
              </a:solidFill>
            </a:rPr>
            <a:t>Актуальность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42C83B2F-5BC9-4D23-BB2F-D75C5A251366}" type="parTrans" cxnId="{BECD243C-FC71-4B7A-AFAD-A140EB80539A}">
      <dgm:prSet/>
      <dgm:spPr/>
      <dgm:t>
        <a:bodyPr/>
        <a:lstStyle/>
        <a:p>
          <a:endParaRPr lang="ru-RU"/>
        </a:p>
      </dgm:t>
    </dgm:pt>
    <dgm:pt modelId="{8266C95B-EE10-4CA1-B1E0-96E30B97E156}" type="sibTrans" cxnId="{BECD243C-FC71-4B7A-AFAD-A140EB80539A}">
      <dgm:prSet/>
      <dgm:spPr/>
      <dgm:t>
        <a:bodyPr/>
        <a:lstStyle/>
        <a:p>
          <a:endParaRPr lang="ru-RU"/>
        </a:p>
      </dgm:t>
    </dgm:pt>
    <dgm:pt modelId="{88B58D79-096D-4D27-BB48-BFF0B267F09C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235CB1"/>
              </a:solidFill>
              <a:latin typeface="Georgia" pitchFamily="18" charset="0"/>
            </a:rPr>
            <a:t>Человек, используя чудесные дары природы, делает их еще чудеснее и полезнее. Мне стало интересно узнать больше о ракушках, обобщить информацию, поделиться нею с друзьями.</a:t>
          </a:r>
          <a:endParaRPr lang="ru-RU" sz="2800" dirty="0">
            <a:solidFill>
              <a:srgbClr val="235CB1"/>
            </a:solidFill>
          </a:endParaRPr>
        </a:p>
      </dgm:t>
    </dgm:pt>
    <dgm:pt modelId="{54E8B178-1344-4484-BD54-00656281FA57}" type="parTrans" cxnId="{055805F0-CB30-4106-AECB-402DD93D28C5}">
      <dgm:prSet/>
      <dgm:spPr/>
      <dgm:t>
        <a:bodyPr/>
        <a:lstStyle/>
        <a:p>
          <a:endParaRPr lang="ru-RU"/>
        </a:p>
      </dgm:t>
    </dgm:pt>
    <dgm:pt modelId="{695767F9-E63F-4EF3-AFE3-5DE418B06D02}" type="sibTrans" cxnId="{055805F0-CB30-4106-AECB-402DD93D28C5}">
      <dgm:prSet/>
      <dgm:spPr/>
      <dgm:t>
        <a:bodyPr/>
        <a:lstStyle/>
        <a:p>
          <a:endParaRPr lang="ru-RU"/>
        </a:p>
      </dgm:t>
    </dgm:pt>
    <dgm:pt modelId="{89D82AE5-DBB6-46F5-8A1E-E1AA7BF05B8C}" type="pres">
      <dgm:prSet presAssocID="{77849323-58B6-4A15-A58D-2480982C92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E94F5-4259-467F-9E8E-0110F00125D6}" type="pres">
      <dgm:prSet presAssocID="{BF6620AC-CDDA-4F80-A4E4-E16A37321958}" presName="linNode" presStyleCnt="0"/>
      <dgm:spPr/>
    </dgm:pt>
    <dgm:pt modelId="{818B1A52-7A2B-4DFB-BBF6-62BE0EF0B3E6}" type="pres">
      <dgm:prSet presAssocID="{BF6620AC-CDDA-4F80-A4E4-E16A37321958}" presName="parentText" presStyleLbl="node1" presStyleIdx="0" presStyleCnt="1" custScaleX="94331" custScaleY="69715" custLinFactNeighborX="-4903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EC17B-6F36-4348-A0CA-38B1F4E09B90}" type="pres">
      <dgm:prSet presAssocID="{BF6620AC-CDDA-4F80-A4E4-E16A37321958}" presName="descendantText" presStyleLbl="alignAccFollowNode1" presStyleIdx="0" presStyleCnt="1" custLinFactNeighborX="-1900" custLinFactNeighborY="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5805F0-CB30-4106-AECB-402DD93D28C5}" srcId="{BF6620AC-CDDA-4F80-A4E4-E16A37321958}" destId="{88B58D79-096D-4D27-BB48-BFF0B267F09C}" srcOrd="0" destOrd="0" parTransId="{54E8B178-1344-4484-BD54-00656281FA57}" sibTransId="{695767F9-E63F-4EF3-AFE3-5DE418B06D02}"/>
    <dgm:cxn modelId="{B41AF363-C9E8-4425-B114-C09EF7855EBE}" type="presOf" srcId="{BF6620AC-CDDA-4F80-A4E4-E16A37321958}" destId="{818B1A52-7A2B-4DFB-BBF6-62BE0EF0B3E6}" srcOrd="0" destOrd="0" presId="urn:microsoft.com/office/officeart/2005/8/layout/vList5"/>
    <dgm:cxn modelId="{BEA5FC87-3849-4239-9DA4-E37CB42D4A2A}" type="presOf" srcId="{77849323-58B6-4A15-A58D-2480982C926B}" destId="{89D82AE5-DBB6-46F5-8A1E-E1AA7BF05B8C}" srcOrd="0" destOrd="0" presId="urn:microsoft.com/office/officeart/2005/8/layout/vList5"/>
    <dgm:cxn modelId="{6332B561-8328-49E2-9A0E-C0801C6DA15D}" type="presOf" srcId="{88B58D79-096D-4D27-BB48-BFF0B267F09C}" destId="{A14EC17B-6F36-4348-A0CA-38B1F4E09B90}" srcOrd="0" destOrd="0" presId="urn:microsoft.com/office/officeart/2005/8/layout/vList5"/>
    <dgm:cxn modelId="{BECD243C-FC71-4B7A-AFAD-A140EB80539A}" srcId="{77849323-58B6-4A15-A58D-2480982C926B}" destId="{BF6620AC-CDDA-4F80-A4E4-E16A37321958}" srcOrd="0" destOrd="0" parTransId="{42C83B2F-5BC9-4D23-BB2F-D75C5A251366}" sibTransId="{8266C95B-EE10-4CA1-B1E0-96E30B97E156}"/>
    <dgm:cxn modelId="{BEE90B2E-00FC-4437-9200-ECC4EA7B56A4}" type="presParOf" srcId="{89D82AE5-DBB6-46F5-8A1E-E1AA7BF05B8C}" destId="{32CE94F5-4259-467F-9E8E-0110F00125D6}" srcOrd="0" destOrd="0" presId="urn:microsoft.com/office/officeart/2005/8/layout/vList5"/>
    <dgm:cxn modelId="{0F40518D-68AA-4738-BBFD-1F18B180482F}" type="presParOf" srcId="{32CE94F5-4259-467F-9E8E-0110F00125D6}" destId="{818B1A52-7A2B-4DFB-BBF6-62BE0EF0B3E6}" srcOrd="0" destOrd="0" presId="urn:microsoft.com/office/officeart/2005/8/layout/vList5"/>
    <dgm:cxn modelId="{C1D00EBF-06E3-4755-8B41-53820DC744B5}" type="presParOf" srcId="{32CE94F5-4259-467F-9E8E-0110F00125D6}" destId="{A14EC17B-6F36-4348-A0CA-38B1F4E09B90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950E5-7294-4E4E-9589-3FE4CB10A757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682C5-CAE0-41C2-8510-E8A2F8906A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933450"/>
            <a:ext cx="4483100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11688" cy="3733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933450"/>
            <a:ext cx="4483100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11688" cy="36433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933450"/>
            <a:ext cx="4483100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11688" cy="3733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7" descr="Sansbvcbdsfstitre-1sdfsfs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chemeClr val="bg1"/>
                </a:solidFill>
              </a:rPr>
              <a:t>Page </a:t>
            </a:r>
            <a:fld id="{72AB2C2A-F97D-42C4-AAAE-253EB0FEFCEB}" type="slidenum">
              <a:rPr lang="fr-FR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1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terpug.at.ua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6sparrows.typepad.com/letterwritersalliance/2009/10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nn,b,b,b,n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42968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бюджетное образовательное учреждение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Районный центр дополнительного образования детей «Спектр»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Отдел декоративно-прикладного искусства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3240" y="1285860"/>
            <a:ext cx="30842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Творческий 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проект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878684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«Эти чудные ракушки!»</a:t>
            </a:r>
          </a:p>
        </p:txBody>
      </p:sp>
      <p:pic>
        <p:nvPicPr>
          <p:cNvPr id="6" name="Рисунок 5" descr="1275787281_bezimeni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5786" y="4786322"/>
            <a:ext cx="1428745" cy="121444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7" name="Рисунок 6" descr="1275787281_bezimeni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929454" y="5500702"/>
            <a:ext cx="1357322" cy="121444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8" name="Рисунок 7" descr="1275787281_bezimeni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00958" y="5572140"/>
            <a:ext cx="1409697" cy="112394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" name="Рисунок 9" descr="1275787281_bezimeni-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7720912">
            <a:off x="47529" y="5197538"/>
            <a:ext cx="1428760" cy="135729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1" name="Рисунок 10" descr="1275787281_bezimeni-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7651847">
            <a:off x="7688515" y="4730430"/>
            <a:ext cx="1428760" cy="135729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2" name="Рисунок 11" descr="1275787281_bezimeni-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3375466">
            <a:off x="1961232" y="5208357"/>
            <a:ext cx="1428760" cy="135729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3" name="Рисунок 12" descr="1275787281_bezimeni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714612" y="5643578"/>
            <a:ext cx="1037952" cy="928694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4" name="Рисунок 13" descr="1275787281_bezimeni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728" y="4786322"/>
            <a:ext cx="1357322" cy="121444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7" name="Рисунок 16" descr="1275787281_bezimeni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0100" y="5429264"/>
            <a:ext cx="1409697" cy="112394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428992" y="6000768"/>
            <a:ext cx="20365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+mn-lt"/>
                <a:cs typeface="+mn-cs"/>
              </a:rPr>
              <a:t>Излучинск</a:t>
            </a:r>
            <a:r>
              <a:rPr lang="ru-RU" b="1" dirty="0" smtClean="0">
                <a:solidFill>
                  <a:schemeClr val="bg1"/>
                </a:solidFill>
                <a:latin typeface="+mn-lt"/>
                <a:cs typeface="+mn-cs"/>
              </a:rPr>
              <a:t>, 2014</a:t>
            </a: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1" name="Picture 2" descr="C:\Users\RK\Desktop\Новая папка\20140420_175209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3261" t="2898" r="2173"/>
          <a:stretch>
            <a:fillRect/>
          </a:stretch>
        </p:blipFill>
        <p:spPr bwMode="auto">
          <a:xfrm rot="5400000">
            <a:off x="2573868" y="2783926"/>
            <a:ext cx="3710513" cy="285752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2" name="Рисунок 21" descr="1275787281_bezimeni-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5984" y="4643446"/>
            <a:ext cx="1428760" cy="1357322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572132" y="4143380"/>
            <a:ext cx="32469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  <a:cs typeface="+mn-cs"/>
              </a:rPr>
              <a:t>Выполнила обучающаяся 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  <a:cs typeface="+mn-cs"/>
              </a:rPr>
              <a:t>объединения «Колорит»</a:t>
            </a:r>
          </a:p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  <a:cs typeface="+mn-cs"/>
              </a:rPr>
              <a:t>Даниленко Диана</a:t>
            </a: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r"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  <a:cs typeface="+mn-cs"/>
              </a:rPr>
              <a:t>педагог – Эрик С.Ф.</a:t>
            </a: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81000" y="144463"/>
            <a:ext cx="8618538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>
                <a:srgbClr val="B33801"/>
              </a:buClr>
              <a:buFont typeface="Comic Sans MS" pitchFamily="6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b="1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Коллажи</a:t>
            </a:r>
            <a:r>
              <a:rPr lang="en-GB" sz="4400" b="1" dirty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 </a:t>
            </a:r>
            <a:r>
              <a:rPr lang="en-GB" sz="4400" b="1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делятся</a:t>
            </a:r>
            <a:r>
              <a:rPr lang="en-GB" sz="4400" b="1" dirty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 </a:t>
            </a:r>
            <a:r>
              <a:rPr lang="en-GB" sz="4400" b="1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на</a:t>
            </a:r>
            <a:r>
              <a:rPr lang="en-GB" sz="4400" b="1" dirty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 </a:t>
            </a:r>
            <a:r>
              <a:rPr lang="en-GB" sz="4400" b="1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две</a:t>
            </a:r>
            <a:r>
              <a:rPr lang="en-GB" sz="4400" b="1" dirty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 </a:t>
            </a:r>
            <a:r>
              <a:rPr lang="en-GB" sz="4400" b="1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большие</a:t>
            </a:r>
            <a:r>
              <a:rPr lang="en-GB" sz="4400" b="1" dirty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 </a:t>
            </a:r>
            <a:r>
              <a:rPr lang="en-GB" sz="4400" b="1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группы</a:t>
            </a:r>
            <a:r>
              <a:rPr lang="en-GB" sz="4400" b="1" dirty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: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928802"/>
            <a:ext cx="6429388" cy="157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defTabSz="2801938" eaLnBrk="1" hangingPunct="1">
              <a:spcBef>
                <a:spcPts val="600"/>
              </a:spcBef>
              <a:buSzPct val="45000"/>
              <a:buFont typeface="Wingdings" pitchFamily="2" charset="2"/>
              <a:buChar char=""/>
            </a:pPr>
            <a:r>
              <a:rPr lang="en-GB" sz="2600" b="1" dirty="0" err="1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Объемные</a:t>
            </a:r>
            <a:r>
              <a:rPr lang="en-GB" sz="2600" b="1" dirty="0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b="1" dirty="0" err="1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коллажи</a:t>
            </a:r>
            <a:r>
              <a:rPr lang="en-GB" sz="2600" dirty="0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создают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используя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самые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разные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предметы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и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материалы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61975" y="6119813"/>
            <a:ext cx="2420938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B0F0"/>
                </a:solidFill>
                <a:cs typeface="Lucida Sans Unicode" pitchFamily="34" charset="0"/>
              </a:rPr>
              <a:t>http://www.supersadovnik.ru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28860" y="4143380"/>
            <a:ext cx="5040313" cy="218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41363" lvl="1" indent="-284163" eaLnBrk="1" hangingPunct="1">
              <a:lnSpc>
                <a:spcPct val="93000"/>
              </a:lnSpc>
              <a:spcBef>
                <a:spcPts val="600"/>
              </a:spcBef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2600" b="1" dirty="0" err="1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Плоские</a:t>
            </a:r>
            <a:r>
              <a:rPr lang="en-GB" sz="2600" b="1" dirty="0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b="1" dirty="0" err="1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коллажи</a:t>
            </a:r>
            <a:r>
              <a:rPr lang="en-GB" sz="2600" b="1" dirty="0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>
                <a:solidFill>
                  <a:srgbClr val="8D1C05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составляют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из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изображений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фотографий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sz="26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рисунков</a:t>
            </a:r>
            <a:r>
              <a:rPr lang="en-GB" sz="26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4349" y="1500174"/>
            <a:ext cx="3449651" cy="3449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2519363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i069.radikal.ru/1101/4a/1c33e66a95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224912" y="1418766"/>
            <a:ext cx="1639110" cy="2944935"/>
          </a:xfrm>
          <a:prstGeom prst="rect">
            <a:avLst/>
          </a:prstGeom>
          <a:noFill/>
        </p:spPr>
      </p:pic>
      <p:pic>
        <p:nvPicPr>
          <p:cNvPr id="21" name="Picture 2" descr="http://prostodelkino.com/uploads/posts/2012-11-25/image_22791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2428860" y="2050474"/>
            <a:ext cx="2143140" cy="173571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44EDB58-59E3-4723-9D68-F15DB54CE6AA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85720" y="1000108"/>
            <a:ext cx="2571768" cy="571504"/>
          </a:xfrm>
          <a:prstGeom prst="wedgeRoundRectCallout">
            <a:avLst>
              <a:gd name="adj1" fmla="val 30581"/>
              <a:gd name="adj2" fmla="val -11076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Bookman Old Style" pitchFamily="18" charset="0"/>
              </a:rPr>
              <a:t>Аппликация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357422" y="1214422"/>
            <a:ext cx="2714625" cy="571504"/>
          </a:xfrm>
          <a:prstGeom prst="wedgeRoundRectCallout">
            <a:avLst>
              <a:gd name="adj1" fmla="val 22792"/>
              <a:gd name="adj2" fmla="val -18181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Ассамбляж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357686" y="1500174"/>
            <a:ext cx="2714625" cy="642942"/>
          </a:xfrm>
          <a:prstGeom prst="wedgeRoundRectCallout">
            <a:avLst>
              <a:gd name="adj1" fmla="val 13889"/>
              <a:gd name="adj2" fmla="val -17940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latin typeface="Bookman Old Style" pitchFamily="18" charset="0"/>
              </a:rPr>
              <a:t>Бриколлаж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286512" y="928670"/>
            <a:ext cx="2714625" cy="642942"/>
          </a:xfrm>
          <a:prstGeom prst="wedgeRoundRectCallout">
            <a:avLst>
              <a:gd name="adj1" fmla="val -32442"/>
              <a:gd name="adj2" fmla="val -11271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Декупаж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0"/>
            <a:ext cx="8215370" cy="7857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latin typeface="Bookman Old Style" pitchFamily="18" charset="0"/>
              </a:rPr>
              <a:t>Разновидности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4000" b="1" i="1" dirty="0" smtClean="0">
                <a:latin typeface="Bookman Old Style" pitchFamily="18" charset="0"/>
              </a:rPr>
              <a:t>коллажа </a:t>
            </a:r>
            <a:endParaRPr lang="ru-RU" sz="4000" i="1" dirty="0">
              <a:latin typeface="Bookman Old Style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2143140" cy="174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14282" y="3571876"/>
            <a:ext cx="2143140" cy="31432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ts val="500"/>
              </a:spcBef>
              <a:buClr>
                <a:srgbClr val="B33801"/>
              </a:buClr>
              <a:buFont typeface="Arial" pitchFamily="34" charset="0"/>
              <a:buChar char="•"/>
              <a:tabLst>
                <a:tab pos="2171700" algn="l"/>
                <a:tab pos="2895600" algn="l"/>
                <a:tab pos="3619500" algn="l"/>
              </a:tabLst>
            </a:pP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наклеивание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специально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подготовленных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элементов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вырезанных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из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бумаги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кожи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ткани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растительных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и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других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материалов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на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основу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3929066"/>
            <a:ext cx="1928826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наклеивание</a:t>
            </a:r>
            <a:r>
              <a:rPr lang="ru-RU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объёмных деталей или целых предметов, скомпонованных на плоскости. 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572000" y="3643314"/>
            <a:ext cx="2286016" cy="30003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элемент</a:t>
            </a:r>
            <a:r>
              <a:rPr lang="ru-RU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ы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оформления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и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отделки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из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любых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материалов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естественного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или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искусственного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происхождения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не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сочетающихся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в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обычном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представлении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.</a:t>
            </a:r>
          </a:p>
        </p:txBody>
      </p:sp>
      <p:pic>
        <p:nvPicPr>
          <p:cNvPr id="25" name="Picture 2" descr="http://www.sfera-center.ru/wp-content/uploads/2011/07/%D0%B4%D0%B5%D0%BA%D1%83%D0%BF%D0%B0%D0%B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643050"/>
            <a:ext cx="1919424" cy="1266808"/>
          </a:xfrm>
          <a:prstGeom prst="rect">
            <a:avLst/>
          </a:prstGeom>
          <a:noFill/>
        </p:spPr>
      </p:pic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7072298" y="2928934"/>
            <a:ext cx="2071702" cy="36433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У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крашени</a:t>
            </a:r>
            <a:r>
              <a:rPr lang="ru-RU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е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объектов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приклеиванием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разных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по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цвету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фактуре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и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размерам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кусочков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бумаги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(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салфетки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) в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сочетании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со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специальными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эффектами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краски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лака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других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покрытий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928794" y="2786058"/>
            <a:ext cx="2002498" cy="200249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4357686" y="214290"/>
            <a:ext cx="428106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морских раковин</a:t>
            </a:r>
          </a:p>
        </p:txBody>
      </p:sp>
      <p:pic>
        <p:nvPicPr>
          <p:cNvPr id="4" name="Рисунок 3" descr="зебр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496"/>
            <a:ext cx="1915790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кардиу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31199">
            <a:off x="4386296" y="2705569"/>
            <a:ext cx="2232619" cy="2055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0" y="142852"/>
            <a:ext cx="3786182" cy="1714512"/>
          </a:xfrm>
          <a:prstGeom prst="cloudCallout">
            <a:avLst>
              <a:gd name="adj1" fmla="val 104550"/>
              <a:gd name="adj2" fmla="val 4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№2: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познакомиться с разнообразными видами ракушек, местами их обитания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642910" y="2000240"/>
            <a:ext cx="3143272" cy="1143008"/>
          </a:xfrm>
          <a:prstGeom prst="wedgeEllipseCallout">
            <a:avLst>
              <a:gd name="adj1" fmla="val 105797"/>
              <a:gd name="adj2" fmla="val -7733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Цельная </a:t>
            </a:r>
            <a:endParaRPr lang="ru-RU" sz="3600" b="1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071934" y="1928802"/>
            <a:ext cx="5072066" cy="1214446"/>
          </a:xfrm>
          <a:prstGeom prst="wedgeEllipseCallout">
            <a:avLst>
              <a:gd name="adj1" fmla="val -18903"/>
              <a:gd name="adj2" fmla="val -7404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Двустворчатая </a:t>
            </a:r>
            <a:endParaRPr lang="ru-RU" sz="3600" b="1" dirty="0"/>
          </a:p>
        </p:txBody>
      </p:sp>
      <p:sp>
        <p:nvSpPr>
          <p:cNvPr id="10" name="Овал 9"/>
          <p:cNvSpPr/>
          <p:nvPr/>
        </p:nvSpPr>
        <p:spPr>
          <a:xfrm>
            <a:off x="6572264" y="2714620"/>
            <a:ext cx="2002498" cy="2002498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alpha val="90000"/>
              <a:hueOff val="0"/>
              <a:satOff val="-2072"/>
              <a:lumOff val="13457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ая выноска 10"/>
          <p:cNvSpPr/>
          <p:nvPr/>
        </p:nvSpPr>
        <p:spPr>
          <a:xfrm>
            <a:off x="285720" y="4857760"/>
            <a:ext cx="4071966" cy="1714512"/>
          </a:xfrm>
          <a:prstGeom prst="wedgeRectCallout">
            <a:avLst>
              <a:gd name="adj1" fmla="val -12435"/>
              <a:gd name="adj2" fmla="val -7428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(обычно спиральную)  имеют брюхоногие моллюски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000628" y="4786322"/>
            <a:ext cx="3714776" cy="1714512"/>
          </a:xfrm>
          <a:prstGeom prst="wedgeRectCallout">
            <a:avLst>
              <a:gd name="adj1" fmla="val -12435"/>
              <a:gd name="adj2" fmla="val -7428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Раковины у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моллюсков состоят   из двух створок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0010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466850">
              <a:lnSpc>
                <a:spcPct val="90000"/>
              </a:lnSpc>
              <a:spcAft>
                <a:spcPct val="35000"/>
              </a:spcAft>
            </a:pPr>
            <a:r>
              <a:rPr lang="ru-RU" sz="4000" dirty="0" smtClean="0">
                <a:solidFill>
                  <a:srgbClr val="002060"/>
                </a:solidFill>
              </a:rPr>
              <a:t>Двустворчатые раковины: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кардиум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2844" y="1071546"/>
            <a:ext cx="246301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3643314"/>
            <a:ext cx="2428860" cy="24006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Кардиум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размер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1-4 см;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сердцевидная, с продольными ребрами;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цвет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от бежевого до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коричневого</a:t>
            </a:r>
            <a:r>
              <a:rPr lang="ru-RU" sz="1200" dirty="0"/>
              <a:t> </a:t>
            </a:r>
          </a:p>
        </p:txBody>
      </p:sp>
      <p:sp>
        <p:nvSpPr>
          <p:cNvPr id="8" name="Пятиугольник 4"/>
          <p:cNvSpPr/>
          <p:nvPr/>
        </p:nvSpPr>
        <p:spPr>
          <a:xfrm>
            <a:off x="2127249" y="2427751"/>
            <a:ext cx="5390129" cy="200249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83046" tIns="125730" rIns="234696" bIns="125730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300" kern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3500438"/>
            <a:ext cx="2643206" cy="24929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Венерка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размер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до 5 см;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почти круглая, с поперечными ребрами;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цвет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от белого до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коричневого</a:t>
            </a:r>
            <a:r>
              <a:rPr lang="ru-RU" sz="2400" dirty="0"/>
              <a:t> </a:t>
            </a:r>
          </a:p>
        </p:txBody>
      </p:sp>
      <p:pic>
        <p:nvPicPr>
          <p:cNvPr id="11" name="Рисунок 10" descr="венер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000108"/>
            <a:ext cx="289443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857884" y="2786058"/>
            <a:ext cx="3143272" cy="32316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Донакс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размер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1-3 см;</a:t>
            </a:r>
          </a:p>
          <a:p>
            <a:pPr>
              <a:defRPr/>
            </a:pPr>
            <a:r>
              <a:rPr lang="ru-RU" i="1" u="sng" dirty="0">
                <a:solidFill>
                  <a:srgbClr val="002060"/>
                </a:solidFill>
                <a:latin typeface="Georgia" pitchFamily="18" charset="0"/>
              </a:rPr>
              <a:t>форма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 раковины напоминает чешуйки от семян подсолнечника; </a:t>
            </a:r>
          </a:p>
          <a:p>
            <a:pPr>
              <a:defRPr/>
            </a:pPr>
            <a:r>
              <a:rPr lang="ru-RU" i="1" u="sng" dirty="0">
                <a:solidFill>
                  <a:srgbClr val="002060"/>
                </a:solidFill>
                <a:latin typeface="Georgia" pitchFamily="18" charset="0"/>
              </a:rPr>
              <a:t>окраска 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-  самая различная, нередко с красивыми полосками, благодаря которым их иногда называют морскими бабочками </a:t>
            </a:r>
            <a:r>
              <a:rPr lang="ru-RU" i="1" dirty="0">
                <a:latin typeface="Georgia" pitchFamily="18" charset="0"/>
              </a:rPr>
              <a:t> </a:t>
            </a:r>
          </a:p>
        </p:txBody>
      </p:sp>
      <p:pic>
        <p:nvPicPr>
          <p:cNvPr id="13" name="Рисунок 12" descr="donax_sem_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0893" y="928670"/>
            <a:ext cx="2603073" cy="189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3000372"/>
            <a:ext cx="2571768" cy="350865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Мидия</a:t>
            </a: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размер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до 10 см;</a:t>
            </a:r>
          </a:p>
          <a:p>
            <a:pPr>
              <a:defRPr/>
            </a:pPr>
            <a:r>
              <a:rPr lang="ru-RU" i="1" u="sng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форма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– удлиненная, клиновидная раковина, суженная спереди и расширенная сзади;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цвет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темный снаружи, светло-перламутровый внутри</a:t>
            </a:r>
          </a:p>
          <a:p>
            <a:pPr>
              <a:defRPr/>
            </a:pPr>
            <a:r>
              <a:rPr lang="ru-RU" dirty="0"/>
              <a:t> </a:t>
            </a:r>
          </a:p>
        </p:txBody>
      </p:sp>
      <p:pic>
        <p:nvPicPr>
          <p:cNvPr id="4" name="Рисунок 3" descr="мид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928670"/>
            <a:ext cx="185209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0010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466850">
              <a:lnSpc>
                <a:spcPct val="90000"/>
              </a:lnSpc>
              <a:spcAft>
                <a:spcPct val="35000"/>
              </a:spcAft>
            </a:pPr>
            <a:r>
              <a:rPr lang="ru-RU" sz="4000" dirty="0" smtClean="0">
                <a:solidFill>
                  <a:srgbClr val="002060"/>
                </a:solidFill>
              </a:rPr>
              <a:t>Двустворчатые раковины: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3929066"/>
            <a:ext cx="2500330" cy="24314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Гребешок </a:t>
            </a: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размер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до 10 см;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округлая, с продольными ребрами и двумя крылышками;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цвет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от бежевого до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коричневого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7" name="Рисунок 6" descr="гребеш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000108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29322" y="4000504"/>
            <a:ext cx="2857520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Устрица</a:t>
            </a: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размер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до 10 см;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–неправильная, состоит из выпуклой и плоской створок;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цвет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от бежевого до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коричневого</a:t>
            </a:r>
            <a:r>
              <a:rPr lang="ru-RU" dirty="0"/>
              <a:t> </a:t>
            </a:r>
          </a:p>
        </p:txBody>
      </p:sp>
      <p:pic>
        <p:nvPicPr>
          <p:cNvPr id="9" name="Рисунок 8" descr="устриц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00760" y="1142984"/>
            <a:ext cx="2357454" cy="253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92971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Цельная раковина брюхоногих моллюсков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571876"/>
            <a:ext cx="3143272" cy="233910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Рапан</a:t>
            </a:r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размер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до 15 см;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сферическая, с большим завитком;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цвет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снаружи от серого до красно-коричневого, с темными прожилками, внутри ярко-оранжевый</a:t>
            </a:r>
          </a:p>
        </p:txBody>
      </p:sp>
      <p:pic>
        <p:nvPicPr>
          <p:cNvPr id="4" name="Рисунок 3" descr="рап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4947" y="780707"/>
            <a:ext cx="229619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28992" y="3643314"/>
            <a:ext cx="2714644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Ципрея</a:t>
            </a:r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размер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–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5-150 мм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сердцевидная, с продольными ребрами;</a:t>
            </a:r>
          </a:p>
          <a:p>
            <a:pPr>
              <a:defRPr/>
            </a:pPr>
            <a:r>
              <a:rPr lang="ru-RU" i="1" u="sng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цвет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– от бежевого до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коричневого</a:t>
            </a:r>
            <a:r>
              <a:rPr lang="ru-RU" dirty="0"/>
              <a:t> </a:t>
            </a:r>
          </a:p>
        </p:txBody>
      </p:sp>
      <p:pic>
        <p:nvPicPr>
          <p:cNvPr id="6" name="Picture 2" descr="http://www.rakushki.com/website/rakushki/var/catalog/item_main_87elhxx7u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1142984"/>
            <a:ext cx="2952770" cy="2214578"/>
          </a:xfrm>
          <a:prstGeom prst="rect">
            <a:avLst/>
          </a:prstGeom>
          <a:noFill/>
        </p:spPr>
      </p:pic>
      <p:pic>
        <p:nvPicPr>
          <p:cNvPr id="7" name="Picture 2" descr="http://aquadomik.ru/wp-content/uploads/2008/03/mel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214422"/>
            <a:ext cx="2565150" cy="19931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2264" y="3680302"/>
            <a:ext cx="2361753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Улитка </a:t>
            </a:r>
            <a:r>
              <a:rPr lang="ru-RU" sz="2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мелания</a:t>
            </a:r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Форма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- раковина коническая, прочная с множеством продольных ребер. </a:t>
            </a:r>
            <a:r>
              <a:rPr lang="ru-RU" i="1" u="sng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Цвет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-желтая или оливковая. 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000496" y="1500174"/>
            <a:ext cx="4673579" cy="4786346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Материалы</a:t>
            </a:r>
            <a:r>
              <a:rPr lang="ru-RU" b="1" i="1" dirty="0">
                <a:latin typeface="Bookman Old Style" pitchFamily="18" charset="0"/>
              </a:rPr>
              <a:t>: </a:t>
            </a:r>
            <a:endParaRPr lang="ru-RU" b="1" i="1" dirty="0" smtClean="0">
              <a:latin typeface="Bookman Old Style" pitchFamily="18" charset="0"/>
            </a:endParaRPr>
          </a:p>
          <a:p>
            <a:pPr marL="609600" indent="14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рамка, картон, ракушки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акриловые краски, клей  ПВА, «Момент», кожа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для фона и для деталей картины, краски - аэрозоль</a:t>
            </a:r>
          </a:p>
          <a:p>
            <a:pPr marL="609600" indent="142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b="1" i="1" dirty="0" smtClean="0">
                <a:latin typeface="Bookman Old Style" pitchFamily="18" charset="0"/>
              </a:rPr>
              <a:t>Инструменты</a:t>
            </a:r>
            <a:r>
              <a:rPr lang="ru-RU" sz="2000" b="1" i="1" dirty="0">
                <a:latin typeface="Bookman Old Style" pitchFamily="18" charset="0"/>
              </a:rPr>
              <a:t>: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пинцет, ножницы, кисточка.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        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с.Топчиха 2011г.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19A532-148F-44CC-B439-2159DA8B4467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11269" name="Picture 7" descr="bd0490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463919" cy="302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14810" y="1643050"/>
            <a:ext cx="3714776" cy="16430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28992" y="357166"/>
            <a:ext cx="5319720" cy="9286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09600" indent="-6096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Материалы </a:t>
            </a:r>
            <a:endParaRPr lang="ru-RU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609600" indent="-6096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инструменты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0" y="0"/>
            <a:ext cx="4071934" cy="2428868"/>
          </a:xfrm>
          <a:prstGeom prst="cloudCallout">
            <a:avLst>
              <a:gd name="adj1" fmla="val 72055"/>
              <a:gd name="adj2" fmla="val 4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№3: 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ыполнить творческую работу с природных материалов: ракушек и кожи.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785794"/>
            <a:ext cx="8143932" cy="58579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ru-RU" sz="1400" b="1" u="sng" dirty="0" smtClean="0"/>
              <a:t>Общие правила техники безопасности.</a:t>
            </a:r>
            <a:endParaRPr lang="ru-RU" sz="1400" u="sng" dirty="0" smtClean="0"/>
          </a:p>
          <a:p>
            <a:pPr lvl="0"/>
            <a:r>
              <a:rPr lang="ru-RU" sz="1400" dirty="0" smtClean="0"/>
              <a:t>Не отвлекайся во время работы.</a:t>
            </a:r>
          </a:p>
          <a:p>
            <a:pPr lvl="0"/>
            <a:r>
              <a:rPr lang="ru-RU" sz="1400" dirty="0" smtClean="0"/>
              <a:t>Употребляй инструмент только по назначению. </a:t>
            </a:r>
          </a:p>
          <a:p>
            <a:pPr lvl="0"/>
            <a:r>
              <a:rPr lang="ru-RU" sz="1400" dirty="0" smtClean="0"/>
              <a:t>Не работай неисправными и тупыми инструментами.</a:t>
            </a:r>
          </a:p>
          <a:p>
            <a:pPr lvl="0"/>
            <a:r>
              <a:rPr lang="ru-RU" sz="1400" dirty="0" smtClean="0"/>
              <a:t>Инструменты и оборудование храни в предназначенном для этого месте. Нельзя хранить инструменты и оборудование навалом.</a:t>
            </a:r>
          </a:p>
          <a:p>
            <a:pPr lvl="0"/>
            <a:r>
              <a:rPr lang="ru-RU" sz="1400" dirty="0" smtClean="0"/>
              <a:t>Содержи в чистоте и порядке рабочее место.</a:t>
            </a:r>
          </a:p>
          <a:p>
            <a:r>
              <a:rPr lang="ru-RU" sz="1400" b="1" u="sng" dirty="0" smtClean="0"/>
              <a:t>Правила обращения с ножницами</a:t>
            </a:r>
            <a:r>
              <a:rPr lang="ru-RU" sz="1400" u="sng" dirty="0" smtClean="0"/>
              <a:t>.</a:t>
            </a:r>
          </a:p>
          <a:p>
            <a:pPr lvl="0"/>
            <a:r>
              <a:rPr lang="ru-RU" sz="1400" dirty="0" smtClean="0"/>
              <a:t>Пользуйся ножницами с закругленными концами. Храни ножницы в указанном месте в определенном положении.</a:t>
            </a:r>
          </a:p>
          <a:p>
            <a:pPr lvl="0"/>
            <a:r>
              <a:rPr lang="ru-RU" sz="1400" dirty="0" smtClean="0"/>
              <a:t>При работе внимательно следи за направлением реза.</a:t>
            </a:r>
          </a:p>
          <a:p>
            <a:pPr lvl="0"/>
            <a:r>
              <a:rPr lang="ru-RU" sz="1400" dirty="0" smtClean="0"/>
              <a:t>Не работай тупыми ножницами и с ослабленным шарнирным креплением.</a:t>
            </a:r>
          </a:p>
          <a:p>
            <a:pPr lvl="0"/>
            <a:r>
              <a:rPr lang="ru-RU" sz="1400" dirty="0" smtClean="0"/>
              <a:t>Не держи ножницы лезвиями вверх.</a:t>
            </a:r>
          </a:p>
          <a:p>
            <a:pPr lvl="0"/>
            <a:r>
              <a:rPr lang="ru-RU" sz="1400" dirty="0" smtClean="0"/>
              <a:t>Не оставляй ножницы в открытом виде.</a:t>
            </a:r>
          </a:p>
          <a:p>
            <a:pPr lvl="0"/>
            <a:r>
              <a:rPr lang="ru-RU" sz="1400" dirty="0" smtClean="0"/>
              <a:t>Не режь ножницами на ходу.</a:t>
            </a:r>
          </a:p>
          <a:p>
            <a:pPr lvl="0"/>
            <a:r>
              <a:rPr lang="ru-RU" sz="1400" dirty="0" smtClean="0"/>
              <a:t>Не подходи к товарищу во время резания.</a:t>
            </a:r>
          </a:p>
          <a:p>
            <a:pPr lvl="0"/>
            <a:r>
              <a:rPr lang="ru-RU" sz="1400" dirty="0" smtClean="0"/>
              <a:t>Передавай товарищу закрытые ножницы кольцами вперед.</a:t>
            </a:r>
          </a:p>
          <a:p>
            <a:pPr lvl="0"/>
            <a:r>
              <a:rPr lang="ru-RU" sz="1400" dirty="0" smtClean="0"/>
              <a:t>Во время резания удерживай материал левой рукой так, чтобы пальцы были в стороне от лезвий ножниц.</a:t>
            </a:r>
          </a:p>
          <a:p>
            <a:r>
              <a:rPr lang="ru-RU" sz="1400" b="1" u="sng" dirty="0" smtClean="0"/>
              <a:t>Правила работы с клеем.</a:t>
            </a:r>
            <a:endParaRPr lang="ru-RU" sz="1400" u="sng" dirty="0" smtClean="0"/>
          </a:p>
          <a:p>
            <a:pPr lvl="0"/>
            <a:r>
              <a:rPr lang="ru-RU" sz="1400" dirty="0" smtClean="0"/>
              <a:t>С клеем работай только на подкладном листе.</a:t>
            </a:r>
          </a:p>
          <a:p>
            <a:pPr lvl="0"/>
            <a:r>
              <a:rPr lang="ru-RU" sz="1400" dirty="0" smtClean="0"/>
              <a:t>Клей наносится на рабочую поверхность только кистью.</a:t>
            </a:r>
          </a:p>
          <a:p>
            <a:pPr lvl="0"/>
            <a:r>
              <a:rPr lang="ru-RU" sz="1400" dirty="0" smtClean="0"/>
              <a:t>После работы вымой кисть и руки с мылом.</a:t>
            </a:r>
            <a:endParaRPr lang="ru-RU" sz="10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19A532-148F-44CC-B439-2159DA8B4467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23884" y="285728"/>
            <a:ext cx="8320116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безопасности во время работы </a:t>
            </a:r>
          </a:p>
        </p:txBody>
      </p:sp>
      <p:pic>
        <p:nvPicPr>
          <p:cNvPr id="11" name="Picture 7" descr="bd0490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428728" cy="12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4" y="142852"/>
            <a:ext cx="55007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</a:rPr>
              <a:t>Порядок изготовления 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работы</a:t>
            </a: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200" b="1" i="1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1.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Выбрать стиль коллажа,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продумать композицию.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2. Подготовить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рамку, фон.</a:t>
            </a: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3.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Распределить элементы в соответствии с замыслом.</a:t>
            </a: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4. Наклеить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сначала  </a:t>
            </a: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крупные элементы, </a:t>
            </a: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   затем  мелкие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355600" defTabSz="355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 descr="bd0517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286148" cy="41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81" name="Group 49"/>
          <p:cNvGraphicFramePr>
            <a:graphicFrameLocks noGrp="1"/>
          </p:cNvGraphicFramePr>
          <p:nvPr/>
        </p:nvGraphicFramePr>
        <p:xfrm>
          <a:off x="214282" y="857232"/>
          <a:ext cx="8715436" cy="5923010"/>
        </p:xfrm>
        <a:graphic>
          <a:graphicData uri="http://schemas.openxmlformats.org/drawingml/2006/table">
            <a:tbl>
              <a:tblPr/>
              <a:tblGrid>
                <a:gridCol w="513059"/>
                <a:gridCol w="5416295"/>
                <a:gridCol w="2786082"/>
              </a:tblGrid>
              <a:tr h="31587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описание операции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инструменты и материалы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1587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 1.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Придумать композицию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бумага, карандаш, ластик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587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 2.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Подготовить раму, основу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деревянная рама, картон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560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 3.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Подготовить кожу для фона нужного размера, наклеить на основу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кожа (черная), картон, клей ПВА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4560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 4.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Распылить краску-аэрозоль с переходом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Краска-аэрозоль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голубой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розовый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цвета)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7822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Подобрать ракушки, распределить на основе по эскизу, приклеить.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Детали располагать и клеить на поверхность(сначала крупные элементы, затем мелкие)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Ракушки, клей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580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 6.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Подготовить кожу, вырезать делали нужного размера, замочить в клее, отжать, придавая форму ракушки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 кожа (бежевая), клей ПВА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580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Наклеить подсохшие слегка делали к деталям из ракушек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580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Из полосок кожи выполнить жгутики, склеить в виде спирали, наклеить на основу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кожа (бежевая, черная), клей ПВА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093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7.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Панно дополним мелкими элементами, вставим в раму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77" name="Rectangle 196"/>
          <p:cNvSpPr>
            <a:spLocks noChangeArrowheads="1"/>
          </p:cNvSpPr>
          <p:nvPr/>
        </p:nvSpPr>
        <p:spPr bwMode="auto">
          <a:xfrm>
            <a:off x="368300" y="0"/>
            <a:ext cx="8275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Технологическая карта </a:t>
            </a:r>
          </a:p>
          <a:p>
            <a:pPr algn="ctr"/>
            <a:r>
              <a:rPr lang="ru-RU" sz="1800" b="1" dirty="0"/>
              <a:t>на изготовление панно </a:t>
            </a:r>
            <a:r>
              <a:rPr lang="ru-RU" sz="1800" b="1" dirty="0" smtClean="0"/>
              <a:t>из природных материалов</a:t>
            </a:r>
            <a:r>
              <a:rPr lang="ru-RU" sz="1800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428604"/>
          <a:ext cx="864399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50004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Расход материалов </a:t>
            </a:r>
            <a:endParaRPr lang="ru-RU" sz="36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714356"/>
          <a:ext cx="8712965" cy="556596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25813"/>
                <a:gridCol w="2881535"/>
                <a:gridCol w="1468539"/>
                <a:gridCol w="1010723"/>
                <a:gridCol w="1926355"/>
              </a:tblGrid>
              <a:tr h="182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Название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</a:rPr>
                        <a:t>Описание и рекомендации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Кол-во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цена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</a:tr>
              <a:tr h="438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Рама 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    </a:t>
                      </a:r>
                      <a:r>
                        <a:rPr lang="ru-RU" sz="1800" kern="1200" dirty="0" smtClean="0"/>
                        <a:t>деревянная рама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 (</a:t>
                      </a:r>
                      <a:r>
                        <a:rPr lang="ru-RU" sz="1800" kern="1200" dirty="0" smtClean="0"/>
                        <a:t>30*40 см)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</a:tr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Основа</a:t>
                      </a:r>
                      <a:r>
                        <a:rPr lang="ru-RU" sz="1800" baseline="0" dirty="0" smtClean="0"/>
                        <a:t> для панно</a:t>
                      </a:r>
                      <a:endParaRPr lang="ru-RU" sz="1800" dirty="0"/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Картон</a:t>
                      </a:r>
                      <a:endParaRPr lang="ru-RU" sz="1800" dirty="0"/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/>
                        <a:t>1 (</a:t>
                      </a:r>
                      <a:r>
                        <a:rPr lang="ru-RU" sz="1800" kern="1200" smtClean="0"/>
                        <a:t>30*40 см)</a:t>
                      </a:r>
                      <a:endParaRPr lang="ru-RU" sz="1800" dirty="0"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</a:tr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Фон для панно</a:t>
                      </a:r>
                      <a:endParaRPr lang="ru-RU" sz="1800" dirty="0"/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Кожа</a:t>
                      </a:r>
                      <a:r>
                        <a:rPr lang="ru-RU" sz="1800" baseline="0" dirty="0" smtClean="0"/>
                        <a:t> бывшая в употреблении.</a:t>
                      </a:r>
                      <a:endParaRPr lang="ru-RU" sz="1800" dirty="0"/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 (</a:t>
                      </a:r>
                      <a:r>
                        <a:rPr lang="ru-RU" sz="1800" kern="1200" dirty="0" smtClean="0"/>
                        <a:t>30*40 см)</a:t>
                      </a:r>
                      <a:endParaRPr lang="ru-RU" sz="1800" dirty="0"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Б.у.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</a:tr>
              <a:tr h="629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Краски - аэрозоль</a:t>
                      </a: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Для покраски</a:t>
                      </a:r>
                      <a:r>
                        <a:rPr lang="ru-RU" sz="1800" baseline="0" dirty="0" smtClean="0"/>
                        <a:t> фона -</a:t>
                      </a:r>
                      <a:r>
                        <a:rPr lang="ru-RU" sz="1800" baseline="0" dirty="0" err="1" smtClean="0"/>
                        <a:t>розовый</a:t>
                      </a:r>
                      <a:r>
                        <a:rPr lang="ru-RU" sz="1800" baseline="0" dirty="0" smtClean="0"/>
                        <a:t> и </a:t>
                      </a:r>
                      <a:r>
                        <a:rPr lang="ru-RU" sz="1800" baseline="0" dirty="0" err="1" smtClean="0"/>
                        <a:t>голубой</a:t>
                      </a:r>
                      <a:r>
                        <a:rPr lang="ru-RU" sz="1800" baseline="0" dirty="0" smtClean="0"/>
                        <a:t> цвет.</a:t>
                      </a:r>
                      <a:endParaRPr lang="ru-RU" sz="1800" dirty="0"/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 баллона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140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280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(расход 100 руб.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</a:tr>
              <a:tr h="307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Клей ПВА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для замачивая кожи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50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</a:tr>
              <a:tr h="592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Клей «Момент»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для склеивания деталей 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Arial"/>
                        </a:rPr>
                        <a:t>50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Arial"/>
                        </a:rPr>
                        <a:t>50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</a:tr>
              <a:tr h="6184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Природные материалы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Ракушки –улитки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 Гребешки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/>
                        <a:t>Донакс</a:t>
                      </a:r>
                      <a:endParaRPr lang="ru-RU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Кожа</a:t>
                      </a:r>
                      <a:r>
                        <a:rPr lang="ru-RU" sz="1800" kern="1200" baseline="0" dirty="0" smtClean="0"/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23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б/у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Arial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</a:tr>
              <a:tr h="27617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Кисти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 </a:t>
                      </a:r>
                      <a:r>
                        <a:rPr lang="ru-RU" sz="1800" kern="1200" dirty="0"/>
                        <a:t>для </a:t>
                      </a:r>
                      <a:r>
                        <a:rPr lang="ru-RU" sz="1800" kern="1200" dirty="0" smtClean="0"/>
                        <a:t>клея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Arial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Arial"/>
                        </a:rPr>
                        <a:t>50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Arial"/>
                        </a:rPr>
                        <a:t>50</a:t>
                      </a:r>
                      <a:endParaRPr lang="ru-RU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3561" marR="23561" marT="0" marB="0" anchor="ctr"/>
                </a:tc>
              </a:tr>
              <a:tr h="32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250 рублей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561" marR="23561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akushki.com/website/rakushki/var/catalog/item_main_87elhxx7u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357826"/>
            <a:ext cx="1752536" cy="1314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aquadomik.ru/wp-content/uploads/2008/03/me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00636"/>
            <a:ext cx="1829646" cy="1421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гребеш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786322"/>
            <a:ext cx="185738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onax_sem_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5214950"/>
            <a:ext cx="2000264" cy="1456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5720" y="1571612"/>
            <a:ext cx="2643206" cy="26432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ts val="500"/>
              </a:spcBef>
              <a:buClr>
                <a:srgbClr val="B33801"/>
              </a:buClr>
              <a:buFont typeface="Arial" pitchFamily="34" charset="0"/>
              <a:buChar char="•"/>
              <a:tabLst>
                <a:tab pos="2171700" algn="l"/>
                <a:tab pos="2895600" algn="l"/>
                <a:tab pos="3619500" algn="l"/>
              </a:tabLst>
            </a:pPr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наклеивание</a:t>
            </a:r>
            <a:r>
              <a:rPr lang="en-GB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специально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подготовленных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элементов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вырезанных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из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бумаги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кожи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ткани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растительных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и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других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материалов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на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основу</a:t>
            </a:r>
            <a:r>
              <a:rPr lang="en-GB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.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928926" y="285728"/>
            <a:ext cx="3429024" cy="928694"/>
          </a:xfrm>
          <a:prstGeom prst="bevel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ts val="500"/>
              </a:spcBef>
              <a:buClr>
                <a:srgbClr val="B33801"/>
              </a:buClr>
              <a:buFont typeface="Arial" pitchFamily="34" charset="0"/>
              <a:buChar char="•"/>
              <a:tabLst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ПАННО</a:t>
            </a:r>
          </a:p>
          <a:p>
            <a:pPr algn="ctr" eaLnBrk="1" hangingPunct="1">
              <a:spcBef>
                <a:spcPts val="500"/>
              </a:spcBef>
              <a:buClr>
                <a:srgbClr val="B33801"/>
              </a:buClr>
              <a:tabLst>
                <a:tab pos="2171700" algn="l"/>
                <a:tab pos="2895600" algn="l"/>
                <a:tab pos="3619500" algn="l"/>
              </a:tabLst>
            </a:pPr>
            <a:r>
              <a:rPr lang="ru-RU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«ЭТИ ЧУДНЫЕ РАКУШКИ»</a:t>
            </a:r>
            <a:endParaRPr lang="en-GB" dirty="0">
              <a:solidFill>
                <a:srgbClr val="002060"/>
              </a:solidFill>
              <a:ea typeface="MS P ゴシック" charset="0"/>
              <a:cs typeface="MS P ゴシック" charset="0"/>
            </a:endParaRPr>
          </a:p>
        </p:txBody>
      </p:sp>
      <p:pic>
        <p:nvPicPr>
          <p:cNvPr id="16" name="Picture 2" descr="C:\Users\RK\Desktop\Новая папка\20140420_175209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3261" t="2898" r="2173"/>
          <a:stretch>
            <a:fillRect/>
          </a:stretch>
        </p:blipFill>
        <p:spPr bwMode="auto">
          <a:xfrm rot="5400000">
            <a:off x="2820169" y="1608931"/>
            <a:ext cx="3432224" cy="264320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6429375" y="785794"/>
            <a:ext cx="2714625" cy="571504"/>
          </a:xfrm>
          <a:prstGeom prst="wedgeRoundRectCallout">
            <a:avLst>
              <a:gd name="adj1" fmla="val -88564"/>
              <a:gd name="adj2" fmla="val 23606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Ассамбляж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1714488"/>
            <a:ext cx="2714644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наклеивание</a:t>
            </a:r>
            <a:r>
              <a:rPr lang="ru-RU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объёмных деталей или целых предметов, скомпонованных на плоскости. 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00034" y="714356"/>
            <a:ext cx="2571768" cy="571504"/>
          </a:xfrm>
          <a:prstGeom prst="wedgeRoundRectCallout">
            <a:avLst>
              <a:gd name="adj1" fmla="val 87051"/>
              <a:gd name="adj2" fmla="val 37864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Bookman Old Style" pitchFamily="18" charset="0"/>
              </a:rPr>
              <a:t>Аппликация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714876" y="4929198"/>
            <a:ext cx="1857388" cy="500066"/>
          </a:xfrm>
          <a:prstGeom prst="wedgeRoundRectCallout">
            <a:avLst>
              <a:gd name="adj1" fmla="val -28767"/>
              <a:gd name="adj2" fmla="val -3653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Ципрея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000892" y="4071942"/>
            <a:ext cx="1857388" cy="857256"/>
          </a:xfrm>
          <a:prstGeom prst="wedgeRoundRectCallout">
            <a:avLst>
              <a:gd name="adj1" fmla="val -168929"/>
              <a:gd name="adj2" fmla="val -1104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Улитка </a:t>
            </a: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мелания</a:t>
            </a:r>
            <a:endParaRPr lang="ru-RU" sz="24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2571736" y="4643446"/>
            <a:ext cx="1857388" cy="500066"/>
          </a:xfrm>
          <a:prstGeom prst="wedgeRoundRectCallout">
            <a:avLst>
              <a:gd name="adj1" fmla="val 51739"/>
              <a:gd name="adj2" fmla="val -1244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Донакс</a:t>
            </a:r>
            <a:endParaRPr lang="ru-RU" b="1" i="1" dirty="0">
              <a:latin typeface="Bookman Old Style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571472" y="4286256"/>
            <a:ext cx="1857388" cy="500066"/>
          </a:xfrm>
          <a:prstGeom prst="wedgeRoundRectCallout">
            <a:avLst>
              <a:gd name="adj1" fmla="val 175684"/>
              <a:gd name="adj2" fmla="val -2814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Гребешок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3571900" cy="23574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Панно «Ваза с цветами»</a:t>
            </a:r>
          </a:p>
        </p:txBody>
      </p:sp>
      <p:pic>
        <p:nvPicPr>
          <p:cNvPr id="5" name="Picture 2" descr="C:\Users\RK\Desktop\Новая папка\20140420_17520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261" t="2898" r="2173"/>
          <a:stretch>
            <a:fillRect/>
          </a:stretch>
        </p:blipFill>
        <p:spPr bwMode="auto">
          <a:xfrm rot="5400000">
            <a:off x="3446640" y="696732"/>
            <a:ext cx="6061567" cy="466810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14283" y="500043"/>
            <a:ext cx="86439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/>
              <a:t> </a:t>
            </a:r>
          </a:p>
          <a:p>
            <a:endParaRPr lang="ru-RU" sz="1000" dirty="0" smtClean="0"/>
          </a:p>
          <a:p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0"/>
            <a:ext cx="490070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Использованные ресурсы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71480"/>
            <a:ext cx="821537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Митителло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К. «Аппликация. Техника и искусство». Эксмо-пресс.2002г.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Базанова.М.Д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Пленэр. «Изобразительное искусство».:М. 1994.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Шевчук Л. В. Дети и народное творчество. М. – Просвещение, 1985г.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Журналы «Народное творчество»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Шпикалова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Т.Я. Основы народного и декоративно-прикладного искусства».  Наглядное пособие. М.1997г.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Богатеева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З.А. «Чудесные поделки из бумаги». М.1992г.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Н.А.Горяева. «Твоя мастерская». М.2002г.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Школьник Ю. К. Энциклопедия «Подводный мир»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http://terpug.at.ua/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сайт с вариантами разных поделок для разных классов.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357298"/>
            <a:ext cx="471490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6528" y="214290"/>
            <a:ext cx="281006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Сувениры</a:t>
            </a:r>
          </a:p>
        </p:txBody>
      </p:sp>
      <p:pic>
        <p:nvPicPr>
          <p:cNvPr id="3" name="Рисунок 2" descr="DSCF047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642918"/>
            <a:ext cx="2357454" cy="2479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F047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000364" y="1000108"/>
            <a:ext cx="2786082" cy="2332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047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15074" y="714356"/>
            <a:ext cx="2693195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F046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071802" y="4071942"/>
            <a:ext cx="2659233" cy="228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F0469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286512" y="3429000"/>
            <a:ext cx="242889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F047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00034" y="3643314"/>
            <a:ext cx="1985556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2429" y="214290"/>
            <a:ext cx="50107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Полезные поделки</a:t>
            </a:r>
          </a:p>
        </p:txBody>
      </p:sp>
      <p:pic>
        <p:nvPicPr>
          <p:cNvPr id="3" name="Рисунок 2" descr="DSCF04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357166"/>
            <a:ext cx="1768091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F048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143768" y="785794"/>
            <a:ext cx="1785950" cy="2182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045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285984" y="1071546"/>
            <a:ext cx="2000279" cy="2000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788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400000">
            <a:off x="2359902" y="4069462"/>
            <a:ext cx="2673964" cy="1964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796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5400000">
            <a:off x="6679420" y="3893348"/>
            <a:ext cx="2571769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796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400000">
            <a:off x="-35751" y="3750471"/>
            <a:ext cx="2571769" cy="1928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625" y="2714625"/>
            <a:ext cx="13573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5">
                    <a:lumMod val="25000"/>
                  </a:schemeClr>
                </a:solidFill>
              </a:rPr>
              <a:t>шкатулка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00" y="3143250"/>
            <a:ext cx="7731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5">
                    <a:lumMod val="25000"/>
                  </a:schemeClr>
                </a:solidFill>
              </a:rPr>
              <a:t>часы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5188" y="3071813"/>
            <a:ext cx="1357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5">
                    <a:lumMod val="25000"/>
                  </a:schemeClr>
                </a:solidFill>
              </a:rPr>
              <a:t>шкатулка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2375" y="6286500"/>
            <a:ext cx="695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5">
                    <a:lumMod val="10000"/>
                  </a:schemeClr>
                </a:solidFill>
              </a:rPr>
              <a:t>ваза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3250" y="6488113"/>
            <a:ext cx="12763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5">
                    <a:lumMod val="10000"/>
                  </a:schemeClr>
                </a:solidFill>
              </a:rPr>
              <a:t>аквариум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1563" y="6072188"/>
            <a:ext cx="6953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5">
                    <a:lumMod val="10000"/>
                  </a:schemeClr>
                </a:solidFill>
              </a:rPr>
              <a:t>ваза</a:t>
            </a:r>
          </a:p>
        </p:txBody>
      </p:sp>
      <p:pic>
        <p:nvPicPr>
          <p:cNvPr id="15" name="Рисунок 14" descr="DSC08028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714876" y="1142984"/>
            <a:ext cx="2166952" cy="2000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DSC08027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5400000">
            <a:off x="4548188" y="4381506"/>
            <a:ext cx="2714643" cy="1381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143500" y="6488113"/>
            <a:ext cx="1785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5">
                    <a:lumMod val="10000"/>
                  </a:schemeClr>
                </a:solidFill>
              </a:rPr>
              <a:t>подсвечник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9188" y="3214688"/>
            <a:ext cx="17859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5">
                    <a:lumMod val="25000"/>
                  </a:schemeClr>
                </a:solidFill>
              </a:rPr>
              <a:t>игольница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14290"/>
            <a:ext cx="43386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Подводный мир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154" name="Picture 2" descr="http://files.spektr-talantov5.webnode.ru/200000927-e3c5ae5bbb/3%20%D0%94%D0%B0%D0%BD%D0%B8%D0%BB%D0%B5%D0%BD%D0%BA%D0%BE%20%D0%94%D0%B8%D0%B0%D0%BD%D0%B0%20%D0%A1%D0%B5%D1%80%D0%B3%D0%B5%D0%B5%D0%B2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866336" cy="49941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286116" y="1500174"/>
            <a:ext cx="264320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0" y="1500174"/>
            <a:ext cx="3786182" cy="2928958"/>
          </a:xfrm>
          <a:prstGeom prst="cloudCallout">
            <a:avLst>
              <a:gd name="adj1" fmla="val 61738"/>
              <a:gd name="adj2" fmla="val -2961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235CB1"/>
                </a:solidFill>
                <a:latin typeface="Georgia" pitchFamily="18" charset="0"/>
              </a:rPr>
              <a:t>1.</a:t>
            </a:r>
          </a:p>
          <a:p>
            <a:pPr algn="ctr"/>
            <a:r>
              <a:rPr lang="ru-RU" sz="2400" b="1" i="1" dirty="0" smtClean="0">
                <a:solidFill>
                  <a:srgbClr val="235CB1"/>
                </a:solidFill>
                <a:latin typeface="Georgia" pitchFamily="18" charset="0"/>
              </a:rPr>
              <a:t>Продолжить знакомство с коллажем</a:t>
            </a:r>
          </a:p>
          <a:p>
            <a:pPr algn="ctr"/>
            <a:endParaRPr lang="ru-RU" dirty="0">
              <a:ln>
                <a:solidFill>
                  <a:srgbClr val="1F7EE7"/>
                </a:solidFill>
              </a:ln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500166" y="3214686"/>
            <a:ext cx="4786314" cy="3643314"/>
          </a:xfrm>
          <a:prstGeom prst="cloudCallout">
            <a:avLst>
              <a:gd name="adj1" fmla="val 10566"/>
              <a:gd name="adj2" fmla="val -7868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235CB1"/>
                </a:solidFill>
                <a:latin typeface="Georgia" pitchFamily="18" charset="0"/>
              </a:rPr>
              <a:t>2.</a:t>
            </a:r>
          </a:p>
          <a:p>
            <a:pPr algn="ctr"/>
            <a:r>
              <a:rPr lang="ru-RU" sz="2400" b="1" i="1" dirty="0" smtClean="0">
                <a:solidFill>
                  <a:srgbClr val="235CB1"/>
                </a:solidFill>
                <a:latin typeface="Georgia" pitchFamily="18" charset="0"/>
              </a:rPr>
              <a:t>Познакомиться с разнообразными видами ракушек, местами их обитания</a:t>
            </a:r>
          </a:p>
          <a:p>
            <a:pPr algn="ctr"/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214910" y="1428736"/>
            <a:ext cx="3929090" cy="3643338"/>
          </a:xfrm>
          <a:prstGeom prst="cloudCallout">
            <a:avLst>
              <a:gd name="adj1" fmla="val -64188"/>
              <a:gd name="adj2" fmla="val -2847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235CB1"/>
                </a:solidFill>
                <a:latin typeface="Georgia" pitchFamily="18" charset="0"/>
              </a:rPr>
              <a:t>3.</a:t>
            </a:r>
          </a:p>
          <a:p>
            <a:pPr algn="ctr"/>
            <a:r>
              <a:rPr lang="ru-RU" sz="2400" b="1" i="1" dirty="0" smtClean="0">
                <a:solidFill>
                  <a:srgbClr val="235CB1"/>
                </a:solidFill>
                <a:latin typeface="Georgia" pitchFamily="18" charset="0"/>
              </a:rPr>
              <a:t>Выполнить творческую работу с природных материалов: ракушек и кожи 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80208"/>
            <a:ext cx="6143668" cy="1062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400" b="1" i="1" kern="1200" dirty="0" smtClean="0">
                <a:solidFill>
                  <a:srgbClr val="235CB1"/>
                </a:solidFill>
                <a:latin typeface="Georgia" pitchFamily="18" charset="0"/>
              </a:rPr>
              <a:t>Выполнить творческую работу из природного материала</a:t>
            </a:r>
            <a:endParaRPr lang="ru-RU" sz="2400" b="1" i="1" kern="1200" dirty="0">
              <a:solidFill>
                <a:srgbClr val="235CB1"/>
              </a:solidFill>
              <a:latin typeface="Georgi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214290"/>
            <a:ext cx="2624843" cy="1024621"/>
            <a:chOff x="1428744" y="2714652"/>
            <a:chExt cx="2234501" cy="19532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428744" y="2714652"/>
              <a:ext cx="2234501" cy="1953291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257024"/>
                <a:satOff val="11196"/>
                <a:lumOff val="-53726"/>
                <a:alphaOff val="0"/>
              </a:schemeClr>
            </a:fillRef>
            <a:effectRef idx="3">
              <a:schemeClr val="accent5">
                <a:hueOff val="3257024"/>
                <a:satOff val="11196"/>
                <a:lumOff val="-53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6"/>
            <p:cNvSpPr/>
            <p:nvPr/>
          </p:nvSpPr>
          <p:spPr>
            <a:xfrm>
              <a:off x="1524096" y="2810004"/>
              <a:ext cx="2043797" cy="1762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/>
                <a:t>Цель</a:t>
              </a:r>
              <a:endParaRPr lang="ru-RU" sz="2200" b="1" kern="1200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00034" y="1571612"/>
            <a:ext cx="2357454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ИССЛЕДОВАНИЕ ВОПРОСА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143240" y="642918"/>
            <a:ext cx="2786082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4282" y="3786190"/>
            <a:ext cx="2500330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57290" y="5357826"/>
            <a:ext cx="3071834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ТЕХНОЛОГИЧЕСКАЯ </a:t>
            </a:r>
          </a:p>
          <a:p>
            <a:pPr algn="ctr"/>
            <a:r>
              <a:rPr lang="ru-RU" dirty="0" smtClean="0"/>
              <a:t>СХЕМА ПРОЕКТА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929190" y="5357826"/>
            <a:ext cx="2786082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000760" y="3929066"/>
            <a:ext cx="2928958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429388" y="1643050"/>
            <a:ext cx="2286016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14678" y="2285992"/>
            <a:ext cx="2857520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868" y="285749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35CB1"/>
                </a:solidFill>
              </a:rPr>
              <a:t>ПАННО</a:t>
            </a:r>
            <a:endParaRPr lang="ru-RU" sz="4000" b="1" dirty="0">
              <a:solidFill>
                <a:srgbClr val="235CB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9286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ПРОБЛЕМА, </a:t>
            </a:r>
          </a:p>
          <a:p>
            <a:pPr algn="ctr"/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200024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1472" y="400050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БЕЗОПАСНОСТЬ</a:t>
            </a:r>
          </a:p>
          <a:p>
            <a:r>
              <a:rPr lang="ru-RU" dirty="0" smtClean="0"/>
              <a:t>          ТРУДА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57950" y="4000504"/>
            <a:ext cx="2038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ЭКОЛОГО-</a:t>
            </a:r>
          </a:p>
          <a:p>
            <a:r>
              <a:rPr lang="ru-RU" dirty="0" smtClean="0"/>
              <a:t>ЭКОНОМИЧЕСКАЯ</a:t>
            </a:r>
          </a:p>
          <a:p>
            <a:r>
              <a:rPr lang="ru-RU" dirty="0" smtClean="0"/>
              <a:t> ОЦЕНКА ПРОЕКТА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86380" y="57150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2428860" y="271462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0"/>
          </p:cNvCxnSpPr>
          <p:nvPr/>
        </p:nvCxnSpPr>
        <p:spPr>
          <a:xfrm rot="5400000" flipH="1" flipV="1">
            <a:off x="4357686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214678" y="4500570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000760" y="2428868"/>
            <a:ext cx="500067" cy="464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714612" y="3714752"/>
            <a:ext cx="642942" cy="400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4750595" y="4536289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929322" y="3786190"/>
            <a:ext cx="571504" cy="2873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1438" y="80208"/>
            <a:ext cx="8929718" cy="491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marL="171450" lvl="1" indent="-171450" algn="ctr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400" b="1" i="1" kern="1200" dirty="0" smtClean="0">
                <a:solidFill>
                  <a:srgbClr val="235CB1"/>
                </a:solidFill>
                <a:latin typeface="Georgia" pitchFamily="18" charset="0"/>
              </a:rPr>
              <a:t>Схема обдумывания</a:t>
            </a:r>
            <a:endParaRPr lang="ru-RU" sz="2400" b="1" i="1" kern="1200" dirty="0">
              <a:solidFill>
                <a:srgbClr val="235CB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928926" y="428604"/>
            <a:ext cx="6000760" cy="646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 eaLnBrk="1" hangingPunct="1">
              <a:buClr>
                <a:srgbClr val="D14405"/>
              </a:buClr>
              <a:buFont typeface="Calibri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Что</a:t>
            </a:r>
            <a:r>
              <a:rPr lang="en-GB" sz="4000" dirty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 </a:t>
            </a:r>
            <a:r>
              <a:rPr lang="en-GB" sz="4000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такое</a:t>
            </a:r>
            <a:r>
              <a:rPr lang="en-GB" sz="4000" dirty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 </a:t>
            </a:r>
            <a:r>
              <a:rPr lang="en-GB" sz="4000" dirty="0" err="1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коллаж</a:t>
            </a:r>
            <a:r>
              <a:rPr lang="en-GB" sz="4000" dirty="0" smtClean="0">
                <a:solidFill>
                  <a:srgbClr val="000080"/>
                </a:solidFill>
                <a:latin typeface="Comic Sans MS" pitchFamily="66" charset="0"/>
                <a:ea typeface="MS P ゴシック" charset="0"/>
                <a:cs typeface="MS P ゴシック" charset="0"/>
              </a:rPr>
              <a:t>?</a:t>
            </a:r>
            <a:endParaRPr lang="en-GB" sz="2400" b="1" dirty="0">
              <a:solidFill>
                <a:srgbClr val="A21C06"/>
              </a:solidFill>
              <a:latin typeface="Calibri" pitchFamily="34" charset="0"/>
              <a:ea typeface="MS P ゴシック" charset="0"/>
              <a:cs typeface="MS P ゴシック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214942" y="1357298"/>
            <a:ext cx="3929058" cy="4503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400" b="1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Коллаж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(collage) – </a:t>
            </a:r>
            <a:r>
              <a:rPr lang="en-GB" sz="24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дословный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перевод</a:t>
            </a:r>
            <a:endParaRPr lang="ru-RU" sz="2400" dirty="0" smtClean="0">
              <a:solidFill>
                <a:srgbClr val="002060"/>
              </a:solidFill>
              <a:ea typeface="MS P ゴシック" charset="0"/>
              <a:cs typeface="MS P ゴシック" charset="0"/>
            </a:endParaRPr>
          </a:p>
          <a:p>
            <a:pPr marL="341313" indent="-341313" eaLnBrk="1" hangingPunct="1">
              <a:spcBef>
                <a:spcPts val="600"/>
              </a:spcBef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400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 </a:t>
            </a:r>
            <a:r>
              <a:rPr lang="en-GB" sz="24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французского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– </a:t>
            </a:r>
            <a:r>
              <a:rPr lang="en-GB" sz="24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наклеивание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r>
              <a:rPr lang="en-GB" sz="24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аппликация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, </a:t>
            </a:r>
            <a:endParaRPr lang="ru-RU" sz="2400" dirty="0" smtClean="0">
              <a:solidFill>
                <a:srgbClr val="002060"/>
              </a:solidFill>
              <a:ea typeface="MS P ゴシック" charset="0"/>
              <a:cs typeface="MS P ゴシック" charset="0"/>
            </a:endParaRPr>
          </a:p>
          <a:p>
            <a:pPr marL="341313" indent="-341313" eaLnBrk="1" hangingPunct="1">
              <a:spcBef>
                <a:spcPts val="600"/>
              </a:spcBef>
              <a:buClrTx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400" dirty="0" smtClean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с </a:t>
            </a:r>
            <a:r>
              <a:rPr lang="en-GB" sz="24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английского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- </a:t>
            </a:r>
            <a:r>
              <a:rPr lang="en-GB" sz="24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комбинация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разнородных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элементов</a:t>
            </a:r>
            <a:r>
              <a:rPr lang="en-GB" sz="2400" dirty="0">
                <a:solidFill>
                  <a:srgbClr val="002060"/>
                </a:solidFill>
                <a:ea typeface="MS P ゴシック" charset="0"/>
                <a:cs typeface="MS P ゴシック" charset="0"/>
              </a:rPr>
              <a:t>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286375" y="6072188"/>
            <a:ext cx="3375025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chemeClr val="tx2">
                    <a:lumMod val="20000"/>
                    <a:lumOff val="80000"/>
                  </a:schemeClr>
                </a:solidFill>
                <a:cs typeface="Lucida Sans Unicode" pitchFamily="34" charset="0"/>
                <a:hlinkClick r:id="rId3"/>
              </a:rPr>
              <a:t>http://16sparrows.typepad.com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4845904" cy="3642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0" y="142852"/>
            <a:ext cx="3357554" cy="1714512"/>
          </a:xfrm>
          <a:prstGeom prst="cloudCallout">
            <a:avLst>
              <a:gd name="adj1" fmla="val 104550"/>
              <a:gd name="adj2" fmla="val 4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№1: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продолжить знакомство с «Коллажем»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808913" cy="500066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lnSpc>
                <a:spcPct val="117000"/>
              </a:lnSpc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dirty="0" err="1" smtClean="0">
                <a:solidFill>
                  <a:srgbClr val="000080"/>
                </a:solidFill>
                <a:latin typeface="Comic Sans MS" pitchFamily="66" charset="0"/>
                <a:ea typeface="+mj-ea"/>
              </a:rPr>
              <a:t>Из</a:t>
            </a:r>
            <a:r>
              <a:rPr lang="en-GB" dirty="0" smtClean="0">
                <a:solidFill>
                  <a:srgbClr val="000080"/>
                </a:solidFill>
                <a:latin typeface="Comic Sans MS" pitchFamily="66" charset="0"/>
                <a:ea typeface="+mj-ea"/>
              </a:rPr>
              <a:t> </a:t>
            </a:r>
            <a:r>
              <a:rPr lang="en-GB" dirty="0" err="1" smtClean="0">
                <a:solidFill>
                  <a:srgbClr val="000080"/>
                </a:solidFill>
                <a:latin typeface="Comic Sans MS" pitchFamily="66" charset="0"/>
                <a:ea typeface="+mj-ea"/>
              </a:rPr>
              <a:t>истории</a:t>
            </a:r>
            <a:endParaRPr lang="en-GB" dirty="0" smtClean="0">
              <a:solidFill>
                <a:srgbClr val="000080"/>
              </a:solidFill>
              <a:latin typeface="Comic Sans MS" pitchFamily="66" charset="0"/>
              <a:ea typeface="+mj-ea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14282" y="785795"/>
            <a:ext cx="8929718" cy="1643074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Термин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КОЛЛАЖ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придума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Жорж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Брак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Пабло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Пикассо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начале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XX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оллаж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стал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отличительной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частью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современного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искусства</a:t>
            </a:r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9458" name="Picture 2" descr="http://player.myshared.ru/462994/data/images/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4287521" cy="2709862"/>
          </a:xfrm>
          <a:prstGeom prst="rect">
            <a:avLst/>
          </a:prstGeom>
          <a:noFill/>
        </p:spPr>
      </p:pic>
      <p:pic>
        <p:nvPicPr>
          <p:cNvPr id="19460" name="Picture 4" descr="http://player.myshared.ru/462994/data/images/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285992"/>
            <a:ext cx="1665408" cy="2076445"/>
          </a:xfrm>
          <a:prstGeom prst="rect">
            <a:avLst/>
          </a:prstGeom>
          <a:noFill/>
        </p:spPr>
      </p:pic>
      <p:pic>
        <p:nvPicPr>
          <p:cNvPr id="19464" name="Picture 8" descr="http://900igr.net/datas/mkhk/Iskusstvo-v-20-veke/0036-036-Pablo-pikasso.jpg"/>
          <p:cNvPicPr>
            <a:picLocks noChangeAspect="1" noChangeArrowheads="1"/>
          </p:cNvPicPr>
          <p:nvPr/>
        </p:nvPicPr>
        <p:blipFill>
          <a:blip r:embed="rId5"/>
          <a:srcRect l="56250" t="23958" r="6249" b="9374"/>
          <a:stretch>
            <a:fillRect/>
          </a:stretch>
        </p:blipFill>
        <p:spPr bwMode="auto">
          <a:xfrm>
            <a:off x="5000628" y="3857628"/>
            <a:ext cx="2035965" cy="2714620"/>
          </a:xfrm>
          <a:prstGeom prst="rect">
            <a:avLst/>
          </a:prstGeom>
          <a:noFill/>
        </p:spPr>
      </p:pic>
      <p:pic>
        <p:nvPicPr>
          <p:cNvPr id="8" name="Picture 6" descr="http://factopedia.ru/sites/default/files/imagecache/entity_picture/images/persons/portraits/pablo_picasso_biography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214554"/>
            <a:ext cx="1791741" cy="2071702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28596" y="3000372"/>
            <a:ext cx="2357422" cy="1643074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Жорж</a:t>
            </a:r>
            <a:r>
              <a:rPr lang="en-GB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Брак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eaLnBrk="1" hangingPunct="1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«Утка». 1956</a:t>
            </a:r>
            <a:endParaRPr lang="en-GB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7072330" y="4500570"/>
            <a:ext cx="2000232" cy="1643074"/>
          </a:xfrm>
        </p:spPr>
        <p:txBody>
          <a:bodyPr/>
          <a:lstStyle/>
          <a:p>
            <a:pPr marL="0" indent="0" eaLnBrk="1" hangingPunct="1">
              <a:lnSpc>
                <a:spcPct val="93000"/>
              </a:lnSpc>
              <a:buNone/>
              <a:tabLst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Пабло</a:t>
            </a:r>
            <a:r>
              <a:rPr lang="en-GB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Пикассо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eaLnBrk="1" hangingPunct="1">
              <a:lnSpc>
                <a:spcPct val="93000"/>
              </a:lnSpc>
              <a:buNone/>
              <a:tabLst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«Гитара». 1913</a:t>
            </a:r>
            <a:endParaRPr lang="en-GB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1287</Words>
  <Application>Microsoft Office PowerPoint</Application>
  <PresentationFormat>Экран (4:3)</PresentationFormat>
  <Paragraphs>270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Из истории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Расход материалов 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Water Flow</dc:title>
  <dc:creator>www.powerpointstyles.com</dc:creator>
  <dc:description>Image credit to Francesco Marino / FreeDigitalPhotos.net </dc:description>
  <cp:lastModifiedBy>RK</cp:lastModifiedBy>
  <cp:revision>202</cp:revision>
  <dcterms:created xsi:type="dcterms:W3CDTF">2009-03-23T15:23:24Z</dcterms:created>
  <dcterms:modified xsi:type="dcterms:W3CDTF">2014-05-14T06:50:56Z</dcterms:modified>
</cp:coreProperties>
</file>