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99" r:id="rId4"/>
    <p:sldId id="298" r:id="rId5"/>
    <p:sldId id="319" r:id="rId6"/>
    <p:sldId id="314" r:id="rId7"/>
    <p:sldId id="316" r:id="rId8"/>
    <p:sldId id="315" r:id="rId9"/>
    <p:sldId id="317" r:id="rId10"/>
    <p:sldId id="318" r:id="rId11"/>
    <p:sldId id="313" r:id="rId12"/>
    <p:sldId id="312" r:id="rId13"/>
    <p:sldId id="297" r:id="rId14"/>
    <p:sldId id="305" r:id="rId15"/>
    <p:sldId id="302" r:id="rId16"/>
    <p:sldId id="304" r:id="rId17"/>
    <p:sldId id="303" r:id="rId18"/>
    <p:sldId id="322" r:id="rId19"/>
    <p:sldId id="323" r:id="rId20"/>
    <p:sldId id="306" r:id="rId21"/>
    <p:sldId id="320" r:id="rId22"/>
    <p:sldId id="321" r:id="rId23"/>
    <p:sldId id="324" r:id="rId24"/>
    <p:sldId id="300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FFCCB3"/>
    <a:srgbClr val="00FF00"/>
    <a:srgbClr val="FFFF66"/>
    <a:srgbClr val="66FFFF"/>
    <a:srgbClr val="009900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660"/>
  </p:normalViewPr>
  <p:slideViewPr>
    <p:cSldViewPr>
      <p:cViewPr>
        <p:scale>
          <a:sx n="95" d="100"/>
          <a:sy n="95" d="100"/>
        </p:scale>
        <p:origin x="-2016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5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lang="ru-RU" sz="28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sz="28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Анкетирование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Есть ли дома картины?</c:v>
                </c:pt>
                <c:pt idx="1">
                  <c:v>Нравятся ли вам картины из кожи?</c:v>
                </c:pt>
                <c:pt idx="2">
                  <c:v>Делали  ли вы картины своими руками?</c:v>
                </c:pt>
                <c:pt idx="3">
                  <c:v>Нравиться ли вам моя картина?</c:v>
                </c:pt>
                <c:pt idx="4">
                  <c:v>Хотели бы вы себе такую картину?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0.84</c:v>
                </c:pt>
                <c:pt idx="2">
                  <c:v>0.53</c:v>
                </c:pt>
                <c:pt idx="3">
                  <c:v>1</c:v>
                </c:pt>
                <c:pt idx="4">
                  <c:v>0.84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Есть ли дома картины?</c:v>
                </c:pt>
                <c:pt idx="1">
                  <c:v>Нравятся ли вам картины из кожи?</c:v>
                </c:pt>
                <c:pt idx="2">
                  <c:v>Делали  ли вы картины своими руками?</c:v>
                </c:pt>
                <c:pt idx="3">
                  <c:v>Нравиться ли вам моя картина?</c:v>
                </c:pt>
                <c:pt idx="4">
                  <c:v>Хотели бы вы себе такую картину?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</c:v>
                </c:pt>
                <c:pt idx="1">
                  <c:v>0.16</c:v>
                </c:pt>
                <c:pt idx="2">
                  <c:v>0.47</c:v>
                </c:pt>
                <c:pt idx="3">
                  <c:v>0</c:v>
                </c:pt>
                <c:pt idx="4">
                  <c:v>0.16</c:v>
                </c:pt>
              </c:numCache>
            </c:numRef>
          </c:val>
        </c:ser>
        <c:gapWidth val="75"/>
        <c:overlap val="-25"/>
        <c:axId val="102738944"/>
        <c:axId val="102753024"/>
      </c:barChart>
      <c:catAx>
        <c:axId val="1027389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02753024"/>
        <c:crosses val="autoZero"/>
        <c:auto val="1"/>
        <c:lblAlgn val="ctr"/>
        <c:lblOffset val="100"/>
      </c:catAx>
      <c:valAx>
        <c:axId val="10275302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102738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493359418929582"/>
          <c:y val="0.1146350916309427"/>
          <c:w val="0.35890906468142825"/>
          <c:h val="9.0689476392789126E-2"/>
        </c:manualLayout>
      </c:layout>
      <c:txPr>
        <a:bodyPr/>
        <a:lstStyle/>
        <a:p>
          <a:pPr>
            <a:defRPr sz="3600"/>
          </a:pPr>
          <a:endParaRPr lang="ru-RU"/>
        </a:p>
      </c:txPr>
    </c:legend>
    <c:plotVisOnly val="1"/>
  </c:chart>
  <c:spPr>
    <a:blipFill dpi="0" rotWithShape="1">
      <a:blip xmlns:r="http://schemas.openxmlformats.org/officeDocument/2006/relationships" r:embed="rId1">
        <a:alphaModFix amt="31000"/>
      </a:blip>
      <a:srcRect/>
      <a:tile tx="0" ty="0" sx="100000" sy="100000" flip="none" algn="tl"/>
    </a:blip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7AA4A-9465-4CCC-BF05-79741CFDEC6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87E47-49AC-4E2B-9005-0377E87F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87E47-49AC-4E2B-9005-0377E87F45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3A99C-508F-4153-B5DA-9A82CB81C62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3A99C-508F-4153-B5DA-9A82CB81C62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3A99C-508F-4153-B5DA-9A82CB81C62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3A99C-508F-4153-B5DA-9A82CB81C62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00F8-778C-412B-B72C-2A0A3A54EA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986D2-9C81-4CE8-A47C-55F0F81ABA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C277F-6B83-4078-BC9F-FA4F7C06C9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608C0-7125-42C4-8FC4-A589E24647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02201-E425-4841-BEE9-51BBD26CF1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BEDF7-6F12-4FFE-91D2-C0394C7BB1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467FB-19A5-4B24-B495-0B7E038877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41718-E017-430A-BBD1-1BDF4D0987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21176-21D5-4C54-AD9A-1BD39D4B4E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48780-662D-42D8-878A-488DA1CEAB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CE053-4541-4959-B360-B302A0FDFC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13BAB9-366E-4A10-9CFD-952184E8E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../&#1052;&#1091;&#1083;&#1100;&#1090;&#1080;&#1084;&#1077;&#1076;&#1080;&#1081;&#1085;&#1099;&#1077;%20&#1087;&#1088;&#1086;&#1075;&#1088;&#1072;&#1084;&#1084;&#1099;.do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0964" y="1500174"/>
            <a:ext cx="8278688" cy="158417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Триптих из кожи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«ЦВЕТОЧНОЕ НАСТРОЕНИЕ»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99992" y="5537448"/>
            <a:ext cx="4067944" cy="1320552"/>
          </a:xfrm>
        </p:spPr>
        <p:txBody>
          <a:bodyPr/>
          <a:lstStyle/>
          <a:p>
            <a:pPr algn="l">
              <a:defRPr/>
            </a:pPr>
            <a:r>
              <a:rPr lang="ru-RU" sz="1600" kern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Выполнила  </a:t>
            </a:r>
            <a:r>
              <a:rPr lang="ru-RU" sz="1600" kern="12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Гулик</a:t>
            </a:r>
            <a:r>
              <a:rPr lang="ru-RU" sz="1600" kern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Виктория, </a:t>
            </a:r>
          </a:p>
          <a:p>
            <a:pPr algn="l">
              <a:defRPr/>
            </a:pPr>
            <a:r>
              <a:rPr lang="ru-RU" sz="1600" kern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Обучающаяся объединения «Колорит»</a:t>
            </a:r>
            <a:br>
              <a:rPr lang="ru-RU" sz="1600" kern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kern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 Эрик С.Ф.</a:t>
            </a:r>
            <a:endParaRPr lang="ru-RU" sz="1600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одзаголовок 7"/>
          <p:cNvSpPr txBox="1">
            <a:spLocks/>
          </p:cNvSpPr>
          <p:nvPr/>
        </p:nvSpPr>
        <p:spPr bwMode="auto">
          <a:xfrm>
            <a:off x="683568" y="260648"/>
            <a:ext cx="748883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бюджетное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Районный центр дополнительного образования детей «Спектр»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Отдел декоративно-прикладного искусства</a:t>
            </a:r>
          </a:p>
        </p:txBody>
      </p:sp>
      <p:sp>
        <p:nvSpPr>
          <p:cNvPr id="6" name="Подзаголовок 7"/>
          <p:cNvSpPr txBox="1">
            <a:spLocks/>
          </p:cNvSpPr>
          <p:nvPr/>
        </p:nvSpPr>
        <p:spPr bwMode="auto">
          <a:xfrm>
            <a:off x="1142976" y="1428736"/>
            <a:ext cx="64008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Творческий проект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3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532" y="2714620"/>
            <a:ext cx="2697937" cy="269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976976"/>
            <a:ext cx="1846558" cy="245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5665" y="2928934"/>
            <a:ext cx="1846137" cy="24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30508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00F00F8-778C-412B-B72C-2A0A3A54EAC8}" type="slidenum">
              <a:rPr lang="ru-RU" sz="3200" smtClean="0"/>
              <a:pPr/>
              <a:t>1</a:t>
            </a:fld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1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Изделия из кожи составляют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большую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часть из огромного количества предметов одежды и обихода современного кожевенного производства.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K3652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2513134" cy="27968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4786322"/>
            <a:ext cx="478634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ЗАМША  - кожа, выделанная из шкур оленей, овец, диких коз и т. д. Мягкая, бархатистая, водонепроницаемая. Изготовляют обувь, перчатки, одежду.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24718" y="62484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6608C0-7125-42C4-8FC4-A589E246478D}" type="slidenum">
              <a:rPr lang="ru-RU" sz="3200" smtClean="0"/>
              <a:pPr/>
              <a:t>10</a:t>
            </a:fld>
            <a:endParaRPr lang="ru-RU" sz="3200" dirty="0"/>
          </a:p>
        </p:txBody>
      </p:sp>
      <p:pic>
        <p:nvPicPr>
          <p:cNvPr id="18" name="Picture 4" descr="http://images03.olx.com.ua/ui/13/55/87/1360365843_480544887_2--50-5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253805" cy="2441330"/>
          </a:xfrm>
          <a:prstGeom prst="rect">
            <a:avLst/>
          </a:prstGeom>
          <a:noFill/>
        </p:spPr>
      </p:pic>
      <p:pic>
        <p:nvPicPr>
          <p:cNvPr id="19" name="Picture 6" descr="http://images02.olx.com.ua/ui/7/37/90/1284395562_120693790_1-----1284395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44309" y="4157021"/>
            <a:ext cx="2398985" cy="1800199"/>
          </a:xfrm>
          <a:prstGeom prst="rect">
            <a:avLst/>
          </a:prstGeom>
          <a:noFill/>
        </p:spPr>
      </p:pic>
      <p:pic>
        <p:nvPicPr>
          <p:cNvPr id="10" name="Рисунок 9" descr="N3623i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276872"/>
            <a:ext cx="1925721" cy="2143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 txBox="1">
            <a:spLocks/>
          </p:cNvSpPr>
          <p:nvPr/>
        </p:nvSpPr>
        <p:spPr bwMode="auto">
          <a:xfrm>
            <a:off x="5652120" y="4869160"/>
            <a:ext cx="3276872" cy="14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dirty="0"/>
          </a:p>
        </p:txBody>
      </p:sp>
      <p:pic>
        <p:nvPicPr>
          <p:cNvPr id="32774" name="Picture 6" descr="Створки дипти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78" y="692696"/>
            <a:ext cx="2134738" cy="2664296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1813880" cy="350416"/>
          </a:xfrm>
        </p:spPr>
        <p:txBody>
          <a:bodyPr/>
          <a:lstStyle/>
          <a:p>
            <a:r>
              <a:rPr lang="ru-RU" sz="24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Диптих</a:t>
            </a:r>
            <a:endParaRPr lang="ru-RU" sz="24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 bwMode="auto">
          <a:xfrm>
            <a:off x="971600" y="3284984"/>
            <a:ext cx="19087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Диптих «Створки»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3571876"/>
            <a:ext cx="3567399" cy="3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Триптих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File:Robert Campin - L' Annonciation - 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775987" cy="2382024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714612" y="321468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kern="0" dirty="0" smtClean="0">
              <a:latin typeface="+mn-lt"/>
            </a:endParaRPr>
          </a:p>
        </p:txBody>
      </p:sp>
      <p:sp>
        <p:nvSpPr>
          <p:cNvPr id="16" name="Текст 4"/>
          <p:cNvSpPr txBox="1">
            <a:spLocks/>
          </p:cNvSpPr>
          <p:nvPr/>
        </p:nvSpPr>
        <p:spPr bwMode="auto">
          <a:xfrm>
            <a:off x="-36512" y="6309320"/>
            <a:ext cx="48965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20000"/>
              </a:spcBef>
            </a:pPr>
            <a:r>
              <a:rPr lang="ru-RU" sz="1400" kern="0" dirty="0" err="1" smtClean="0">
                <a:latin typeface="+mn-lt"/>
              </a:rPr>
              <a:t>Флемальский</a:t>
            </a:r>
            <a:r>
              <a:rPr lang="ru-RU" sz="1400" kern="0" dirty="0" smtClean="0">
                <a:latin typeface="+mn-lt"/>
              </a:rPr>
              <a:t> мастер. «Благовещение </a:t>
            </a:r>
            <a:r>
              <a:rPr lang="ru-RU" sz="1400" kern="0" dirty="0" err="1" smtClean="0">
                <a:latin typeface="+mn-lt"/>
              </a:rPr>
              <a:t>Мероде</a:t>
            </a:r>
            <a:r>
              <a:rPr lang="ru-RU" sz="1400" kern="0" dirty="0" smtClean="0">
                <a:latin typeface="+mn-lt"/>
              </a:rPr>
              <a:t>» (</a:t>
            </a:r>
            <a:r>
              <a:rPr lang="ru-RU" sz="1400" kern="0" dirty="0" err="1" smtClean="0">
                <a:latin typeface="+mn-lt"/>
              </a:rPr>
              <a:t>ок</a:t>
            </a:r>
            <a:r>
              <a:rPr lang="ru-RU" sz="1400" kern="0" dirty="0" smtClean="0">
                <a:latin typeface="+mn-lt"/>
              </a:rPr>
              <a:t>. 1427)</a:t>
            </a:r>
          </a:p>
        </p:txBody>
      </p:sp>
      <p:pic>
        <p:nvPicPr>
          <p:cNvPr id="32776" name="Picture 8" descr="http://uploads0.wikipaintings.org/images/giovanni-bellini/polyptych-of-san-vincenzo-ferreri-1468-3.jpg"/>
          <p:cNvPicPr>
            <a:picLocks noChangeAspect="1" noChangeArrowheads="1"/>
          </p:cNvPicPr>
          <p:nvPr/>
        </p:nvPicPr>
        <p:blipFill>
          <a:blip r:embed="rId4" cstate="print"/>
          <a:srcRect l="4884" t="1389" r="3961"/>
          <a:stretch>
            <a:fillRect/>
          </a:stretch>
        </p:blipFill>
        <p:spPr bwMode="auto">
          <a:xfrm>
            <a:off x="4932040" y="620688"/>
            <a:ext cx="4032448" cy="5112568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364088" y="188640"/>
            <a:ext cx="235118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иптих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 bwMode="auto">
          <a:xfrm>
            <a:off x="5292080" y="6021288"/>
            <a:ext cx="30963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20000"/>
              </a:spcBef>
            </a:pPr>
            <a:r>
              <a:rPr lang="ru-RU" sz="1400" kern="0" dirty="0" err="1" smtClean="0">
                <a:latin typeface="+mn-lt"/>
              </a:rPr>
              <a:t>Полиптих</a:t>
            </a:r>
            <a:r>
              <a:rPr lang="ru-RU" sz="1400" kern="0" dirty="0" smtClean="0">
                <a:latin typeface="+mn-lt"/>
              </a:rPr>
              <a:t> Сан </a:t>
            </a:r>
            <a:r>
              <a:rPr lang="ru-RU" sz="1400" kern="0" dirty="0" err="1" smtClean="0">
                <a:latin typeface="+mn-lt"/>
              </a:rPr>
              <a:t>Винченцо</a:t>
            </a:r>
            <a:r>
              <a:rPr lang="ru-RU" sz="1400" kern="0" dirty="0" smtClean="0">
                <a:latin typeface="+mn-lt"/>
              </a:rPr>
              <a:t> </a:t>
            </a:r>
            <a:r>
              <a:rPr lang="ru-RU" sz="1400" kern="0" dirty="0" err="1" smtClean="0">
                <a:latin typeface="+mn-lt"/>
              </a:rPr>
              <a:t>Феррери</a:t>
            </a:r>
            <a:r>
              <a:rPr lang="ru-RU" sz="1400" kern="0" dirty="0" smtClean="0">
                <a:latin typeface="+mn-lt"/>
              </a:rPr>
              <a:t> - Джованни Беллини,  1464 г.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96156" y="62484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83CE053-4541-4959-B360-B302A0FDFC99}" type="slidenum">
              <a:rPr lang="ru-RU" sz="3200" smtClean="0"/>
              <a:pPr/>
              <a:t>11</a:t>
            </a:fld>
            <a:endParaRPr lang="ru-RU" sz="32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://cs2.livemaster.ru/foto/large/90a723967-kartiny-panno-triptih-afrika-n9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730514"/>
            <a:ext cx="6032712" cy="2056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6" descr="http://pedolimp.ru/konkurs/805/73/20194_805_73_1347305679.jpg"/>
          <p:cNvPicPr>
            <a:picLocks noChangeAspect="1" noChangeArrowheads="1"/>
          </p:cNvPicPr>
          <p:nvPr/>
        </p:nvPicPr>
        <p:blipFill>
          <a:blip r:embed="rId3" cstate="print"/>
          <a:srcRect t="2505" b="7331"/>
          <a:stretch>
            <a:fillRect/>
          </a:stretch>
        </p:blipFill>
        <p:spPr bwMode="auto">
          <a:xfrm>
            <a:off x="857224" y="2597175"/>
            <a:ext cx="3714776" cy="204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2" name="Picture 8" descr="http://stranamasterov.ru/img4/i2014/02/11/img_8581_0.jpg"/>
          <p:cNvPicPr>
            <a:picLocks noChangeAspect="1" noChangeArrowheads="1"/>
          </p:cNvPicPr>
          <p:nvPr/>
        </p:nvPicPr>
        <p:blipFill>
          <a:blip r:embed="rId4" cstate="print"/>
          <a:srcRect t="3486" b="9048"/>
          <a:stretch>
            <a:fillRect/>
          </a:stretch>
        </p:blipFill>
        <p:spPr bwMode="auto">
          <a:xfrm>
            <a:off x="5786446" y="2786058"/>
            <a:ext cx="3216489" cy="194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7594" y="6248400"/>
            <a:ext cx="1905000" cy="457200"/>
          </a:xfrm>
        </p:spPr>
        <p:txBody>
          <a:bodyPr/>
          <a:lstStyle/>
          <a:p>
            <a:fld id="{536608C0-7125-42C4-8FC4-A589E246478D}" type="slidenum">
              <a:rPr lang="ru-RU" sz="3200" smtClean="0"/>
              <a:pPr/>
              <a:t>12</a:t>
            </a:fld>
            <a:endParaRPr lang="ru-RU" sz="3200" dirty="0"/>
          </a:p>
        </p:txBody>
      </p:sp>
      <p:pic>
        <p:nvPicPr>
          <p:cNvPr id="13316" name="Picture 4" descr="http://cdn.stpulscen.ru/system/images/product/007/802/018_medi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500570"/>
            <a:ext cx="228601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6" descr="http://cs2.livemaster.ru/foto/large/bbe8967351-kartiny-panno-triptih-ocharovanie-roz-2-n2729.jpg"/>
          <p:cNvPicPr>
            <a:picLocks noChangeAspect="1" noChangeArrowheads="1"/>
          </p:cNvPicPr>
          <p:nvPr/>
        </p:nvPicPr>
        <p:blipFill>
          <a:blip r:embed="rId6"/>
          <a:srcRect b="8290"/>
          <a:stretch>
            <a:fillRect/>
          </a:stretch>
        </p:blipFill>
        <p:spPr bwMode="auto">
          <a:xfrm>
            <a:off x="4143372" y="214290"/>
            <a:ext cx="445839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0" name="Picture 8" descr="http://img3.imgbb.ru/1/4/7/14709321e74c4dea0a9414285070166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214290"/>
            <a:ext cx="2428892" cy="2248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259632" y="1052736"/>
            <a:ext cx="5503392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l"/>
            <a:endParaRPr lang="ru-RU" sz="6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Используемые материалы, инструменты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167594" y="6248400"/>
            <a:ext cx="1905000" cy="457200"/>
          </a:xfrm>
        </p:spPr>
        <p:txBody>
          <a:bodyPr/>
          <a:lstStyle/>
          <a:p>
            <a:fld id="{536608C0-7125-42C4-8FC4-A589E246478D}" type="slidenum">
              <a:rPr lang="ru-RU" sz="3200" smtClean="0"/>
              <a:pPr/>
              <a:t>13</a:t>
            </a:fld>
            <a:endParaRPr lang="ru-RU" sz="3200" dirty="0"/>
          </a:p>
        </p:txBody>
      </p:sp>
      <p:pic>
        <p:nvPicPr>
          <p:cNvPr id="11270" name="Picture 6" descr="http://nowaday.biz/wp-content/uploads/4848leather_samp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44116"/>
            <a:ext cx="3275856" cy="2456892"/>
          </a:xfrm>
          <a:prstGeom prst="rect">
            <a:avLst/>
          </a:prstGeom>
          <a:noFill/>
        </p:spPr>
      </p:pic>
      <p:pic>
        <p:nvPicPr>
          <p:cNvPr id="11272" name="Picture 8" descr="http://export.elba.ru/shared/img/colors/0-1010Y20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1594148" cy="1594148"/>
          </a:xfrm>
          <a:prstGeom prst="rect">
            <a:avLst/>
          </a:prstGeom>
          <a:noFill/>
        </p:spPr>
      </p:pic>
      <p:pic>
        <p:nvPicPr>
          <p:cNvPr id="11274" name="Picture 10" descr="http://helper.kh.ua/images/product/real/25/01/288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11" r="28348"/>
          <a:stretch>
            <a:fillRect/>
          </a:stretch>
        </p:blipFill>
        <p:spPr bwMode="auto">
          <a:xfrm>
            <a:off x="7775848" y="1700808"/>
            <a:ext cx="1368152" cy="2562672"/>
          </a:xfrm>
          <a:prstGeom prst="rect">
            <a:avLst/>
          </a:prstGeom>
          <a:noFill/>
        </p:spPr>
      </p:pic>
      <p:pic>
        <p:nvPicPr>
          <p:cNvPr id="11276" name="Picture 12" descr="http://rukodeling.ru/media/catalog/product/cache/1/image/2936bfca5168ab1f252939e5f377f5fd/p/r/floristicheskaya-provoloka-dlya-steblej-cvetov-d-1-mm-20-sh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90" r="30071" b="13061"/>
          <a:stretch>
            <a:fillRect/>
          </a:stretch>
        </p:blipFill>
        <p:spPr bwMode="auto">
          <a:xfrm>
            <a:off x="-396552" y="4077072"/>
            <a:ext cx="2664296" cy="2520280"/>
          </a:xfrm>
          <a:prstGeom prst="rect">
            <a:avLst/>
          </a:prstGeom>
          <a:noFill/>
        </p:spPr>
      </p:pic>
      <p:pic>
        <p:nvPicPr>
          <p:cNvPr id="11278" name="Picture 14" descr="http://www.scraboo.ru/wp-content/uploads/2009/01/shrove-pain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895624"/>
            <a:ext cx="4831085" cy="3962376"/>
          </a:xfrm>
          <a:prstGeom prst="rect">
            <a:avLst/>
          </a:prstGeom>
          <a:noFill/>
        </p:spPr>
      </p:pic>
      <p:pic>
        <p:nvPicPr>
          <p:cNvPr id="11280" name="Picture 16" descr="http://www.bal-stroi.ru/files/shop/b_205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0" r="26561"/>
          <a:stretch>
            <a:fillRect/>
          </a:stretch>
        </p:blipFill>
        <p:spPr bwMode="auto">
          <a:xfrm>
            <a:off x="7373166" y="1412776"/>
            <a:ext cx="1173563" cy="2469654"/>
          </a:xfrm>
          <a:prstGeom prst="rect">
            <a:avLst/>
          </a:prstGeom>
          <a:noFill/>
        </p:spPr>
      </p:pic>
      <p:pic>
        <p:nvPicPr>
          <p:cNvPr id="11282" name="Picture 18" descr="http://www.spraypaint.dp.ua/files/0050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77" t="8193" r="13896"/>
          <a:stretch>
            <a:fillRect/>
          </a:stretch>
        </p:blipFill>
        <p:spPr bwMode="auto">
          <a:xfrm>
            <a:off x="6500826" y="3487636"/>
            <a:ext cx="2304256" cy="3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 descr="http://magok.ru/img/preview/big/5/5169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723123"/>
            <a:ext cx="3888432" cy="2592288"/>
          </a:xfrm>
          <a:prstGeom prst="rect">
            <a:avLst/>
          </a:prstGeom>
          <a:noFill/>
        </p:spPr>
      </p:pic>
      <p:pic>
        <p:nvPicPr>
          <p:cNvPr id="18" name="Picture 2" descr="http://vologda.vse35.ru/upload/iblock/f47/xfdlxbj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836712"/>
            <a:ext cx="2699792" cy="1447089"/>
          </a:xfrm>
          <a:prstGeom prst="rect">
            <a:avLst/>
          </a:prstGeom>
          <a:noFill/>
        </p:spPr>
      </p:pic>
      <p:pic>
        <p:nvPicPr>
          <p:cNvPr id="11286" name="Picture 22" descr="http://www.teker2010.ru/UserFiles/Image/img1566_18546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16016" y="1556792"/>
            <a:ext cx="2759124" cy="24955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648072"/>
          </a:xfrm>
        </p:spPr>
        <p:txBody>
          <a:bodyPr/>
          <a:lstStyle/>
          <a:p>
            <a:r>
              <a:rPr lang="ru-RU" sz="36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Изготовление основы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(фона)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496944" cy="507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0000"/>
                <a:gridCol w="1986944"/>
              </a:tblGrid>
              <a:tr h="2226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Подготовка центральной рамки и натяжка фона из кожи с помощью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степлера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для мебели (кожу для фона используем толстую, предварительно её намочив для лучшей растяжки)</a:t>
                      </a:r>
                    </a:p>
                  </a:txBody>
                  <a:tcPr marL="114300" marR="114300" marT="0" marB="0" anchor="ctr">
                    <a:solidFill>
                      <a:schemeClr val="accent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157604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Подготовка рамок меньшего размера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-оформление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фона  методом натяжки с помощью дырокола и кожаных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полосочек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75000"/>
                      </a:schemeClr>
                    </a:solidFill>
                  </a:tcPr>
                </a:tc>
              </a:tr>
              <a:tr h="126766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помощью аэрозольных красок тёмный фон тонируем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  <a:alpha val="3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16197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Технологическая часть.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20131103_143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1571612"/>
            <a:ext cx="1944216" cy="1829800"/>
          </a:xfrm>
          <a:prstGeom prst="rect">
            <a:avLst/>
          </a:prstGeom>
        </p:spPr>
      </p:pic>
      <p:pic>
        <p:nvPicPr>
          <p:cNvPr id="10" name="Рисунок 9" descr="20131110_130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143512"/>
            <a:ext cx="1691680" cy="126876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96156" y="6329386"/>
            <a:ext cx="1905000" cy="457200"/>
          </a:xfrm>
        </p:spPr>
        <p:txBody>
          <a:bodyPr/>
          <a:lstStyle/>
          <a:p>
            <a:fld id="{536608C0-7125-42C4-8FC4-A589E246478D}" type="slidenum">
              <a:rPr lang="ru-RU" sz="3200" smtClean="0"/>
              <a:pPr/>
              <a:t>14</a:t>
            </a:fld>
            <a:endParaRPr lang="ru-RU" sz="3200" dirty="0"/>
          </a:p>
        </p:txBody>
      </p:sp>
      <p:pic>
        <p:nvPicPr>
          <p:cNvPr id="11" name="Рисунок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0D9C5"/>
              </a:clrFrom>
              <a:clrTo>
                <a:srgbClr val="50D9C5">
                  <a:alpha val="0"/>
                </a:srgbClr>
              </a:clrTo>
            </a:clrChange>
          </a:blip>
          <a:srcRect t="4194" r="74937" b="9832"/>
          <a:stretch>
            <a:fillRect/>
          </a:stretch>
        </p:blipFill>
        <p:spPr bwMode="auto">
          <a:xfrm rot="5400000">
            <a:off x="7569932" y="3288588"/>
            <a:ext cx="57643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648072"/>
          </a:xfrm>
        </p:spPr>
        <p:txBody>
          <a:bodyPr/>
          <a:lstStyle/>
          <a:p>
            <a:r>
              <a:rPr lang="ru-RU" sz="36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Изготовление цветка «Лилия»</a:t>
            </a:r>
            <a:endParaRPr lang="ru-RU" sz="36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251520" y="1268759"/>
          <a:ext cx="8496944" cy="5451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0000"/>
                <a:gridCol w="1986944"/>
              </a:tblGrid>
              <a:tr h="221029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помощью шаблона вырезаем детали для цветка. Для одного цветка лилии необходимо 6 лепестков . по краю каждого лепестка промазываем клеем и вставляем проволоку и придаём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форму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</a:tr>
              <a:tr h="212188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Вырезаем 3 полоски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2х10 см. 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наносим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клей и 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вставляем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проволоку, 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сворачиваем в дудочку. Нарезаем мелко кожу с помощью ножниц и с помощью клея оформляли края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трубочки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</a:tr>
              <a:tr h="971334"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Сгибаем пополам трубочку и вставляем  в центре цветка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dirty="0"/>
                    </a:p>
                  </a:txBody>
                  <a:tcPr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88" name="Picture 8" descr="20131110_114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556792"/>
            <a:ext cx="1924352" cy="1440160"/>
          </a:xfrm>
          <a:prstGeom prst="rect">
            <a:avLst/>
          </a:prstGeom>
          <a:noFill/>
        </p:spPr>
      </p:pic>
      <p:pic>
        <p:nvPicPr>
          <p:cNvPr id="20487" name="Picture 7" descr="20131110_132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45024"/>
            <a:ext cx="1828134" cy="1368152"/>
          </a:xfrm>
          <a:prstGeom prst="rect">
            <a:avLst/>
          </a:prstGeom>
          <a:noFill/>
        </p:spPr>
      </p:pic>
      <p:pic>
        <p:nvPicPr>
          <p:cNvPr id="20486" name="Picture 6" descr="20131110_1416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157192"/>
            <a:ext cx="1731917" cy="1296144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16197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Технологическая часть.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24718" y="62484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6608C0-7125-42C4-8FC4-A589E246478D}" type="slidenum">
              <a:rPr lang="ru-RU" sz="3200" smtClean="0"/>
              <a:pPr/>
              <a:t>15</a:t>
            </a:fld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Изготовление бутона</a:t>
            </a:r>
            <a:endParaRPr lang="ru-RU" sz="36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640960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7802"/>
                <a:gridCol w="2963158"/>
              </a:tblGrid>
              <a:tr h="2398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принципу изготовления цветка изготавливаем бутоны из двух лепестков</a:t>
                      </a:r>
                    </a:p>
                  </a:txBody>
                  <a:tcPr marL="114300" marR="114300" marT="0" marB="0" anchor="ctr"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249823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помощью масляных красок придаем деталям композиции цветовые оттенки.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6197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Технологическая часть.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0131110_171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928802"/>
            <a:ext cx="2772278" cy="2079208"/>
          </a:xfrm>
          <a:prstGeom prst="rect">
            <a:avLst/>
          </a:prstGeom>
        </p:spPr>
      </p:pic>
      <p:pic>
        <p:nvPicPr>
          <p:cNvPr id="7" name="Рисунок 6" descr="20131110_171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214818"/>
            <a:ext cx="2857519" cy="214314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81842" y="62484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6608C0-7125-42C4-8FC4-A589E246478D}" type="slidenum">
              <a:rPr lang="ru-RU" sz="3200" smtClean="0"/>
              <a:pPr/>
              <a:t>16</a:t>
            </a:fld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3568" y="1844824"/>
          <a:ext cx="7772400" cy="4656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02"/>
                <a:gridCol w="2812398"/>
              </a:tblGrid>
              <a:tr h="1552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шаблону вырезаем листья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19000"/>
                      </a:schemeClr>
                    </a:solidFill>
                  </a:tcPr>
                </a:tc>
              </a:tr>
              <a:tr h="15520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середину листка добавляем клей и вставляем проволоку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19000"/>
                      </a:schemeClr>
                    </a:solidFill>
                  </a:tcPr>
                </a:tc>
              </a:tr>
              <a:tr h="15520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Придаём форму методом жатки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1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72400" cy="1143000"/>
          </a:xfrm>
        </p:spPr>
        <p:txBody>
          <a:bodyPr/>
          <a:lstStyle/>
          <a:p>
            <a:r>
              <a:rPr lang="ru-RU" sz="36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Изготовление лепестков</a:t>
            </a:r>
            <a:endParaRPr lang="ru-RU" sz="36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6197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Технологическая часть.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20131110_141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785926"/>
            <a:ext cx="2190765" cy="1643074"/>
          </a:xfrm>
          <a:prstGeom prst="rect">
            <a:avLst/>
          </a:prstGeom>
        </p:spPr>
      </p:pic>
      <p:pic>
        <p:nvPicPr>
          <p:cNvPr id="10" name="Рисунок 9" descr="20131110_151952.jpg"/>
          <p:cNvPicPr>
            <a:picLocks noChangeAspect="1"/>
          </p:cNvPicPr>
          <p:nvPr/>
        </p:nvPicPr>
        <p:blipFill>
          <a:blip r:embed="rId3" cstate="print"/>
          <a:srcRect b="16189"/>
          <a:stretch>
            <a:fillRect/>
          </a:stretch>
        </p:blipFill>
        <p:spPr>
          <a:xfrm>
            <a:off x="5857884" y="3481496"/>
            <a:ext cx="2303116" cy="1447702"/>
          </a:xfrm>
          <a:prstGeom prst="rect">
            <a:avLst/>
          </a:prstGeom>
        </p:spPr>
      </p:pic>
      <p:pic>
        <p:nvPicPr>
          <p:cNvPr id="11" name="Рисунок 10" descr="20131110_144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929198"/>
            <a:ext cx="2095782" cy="1571836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00892" y="628652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6608C0-7125-42C4-8FC4-A589E246478D}" type="slidenum">
              <a:rPr lang="ru-RU" sz="3200" smtClean="0"/>
              <a:pPr/>
              <a:t>17</a:t>
            </a:fld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72330" y="6215082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6608C0-7125-42C4-8FC4-A589E246478D}" type="slidenum">
              <a:rPr lang="ru-RU" sz="3200" smtClean="0"/>
              <a:pPr/>
              <a:t>18</a:t>
            </a:fld>
            <a:endParaRPr lang="ru-RU" sz="3200"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428868"/>
            <a:ext cx="3698069" cy="369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857364"/>
            <a:ext cx="2565288" cy="340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1458"/>
            <a:ext cx="2513557" cy="334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357158" y="357166"/>
            <a:ext cx="82786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0" normalizeH="0" baseline="0" noProof="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Триптих из кожи</a:t>
            </a:r>
            <a:r>
              <a:rPr kumimoji="0" lang="ru-RU" sz="2400" b="1" i="0" u="none" strike="noStrike" kern="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«ЦВЕТОЧНОЕ НАСТРОЕНИЕ»</a:t>
            </a:r>
            <a:endParaRPr kumimoji="0" lang="ru-RU" sz="3200" b="1" i="0" u="none" strike="noStrike" kern="0" cap="none" spc="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587152"/>
          </a:xfrm>
        </p:spPr>
        <p:txBody>
          <a:bodyPr/>
          <a:lstStyle/>
          <a:p>
            <a:r>
              <a:rPr lang="ru-RU" sz="32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Экономический расчет</a:t>
            </a:r>
            <a:endParaRPr lang="ru-RU" sz="32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429684" cy="49146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84903"/>
                <a:gridCol w="1546930"/>
                <a:gridCol w="1977107"/>
                <a:gridCol w="1620744"/>
              </a:tblGrid>
              <a:tr h="864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Цена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(руб.)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Расход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материалов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Затраты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(руб.)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Рамка деревянная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шт.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034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Рамка деревянная маленькая 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шт.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Лак бесцветный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баллон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Краска аэрозоль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баллона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31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Краски масляные 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б/у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279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Клей момент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шт.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Кисть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2шт.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Кожа 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б\у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проволока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9641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                    ИТОГО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1200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783" marR="587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0892" y="628652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6608C0-7125-42C4-8FC4-A589E246478D}" type="slidenum">
              <a:rPr lang="ru-RU" sz="3200" smtClean="0"/>
              <a:pPr/>
              <a:t>19</a:t>
            </a:fld>
            <a:endParaRPr lang="ru-RU" sz="32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AutoShape 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19600" y="6629400"/>
            <a:ext cx="457200" cy="228600"/>
          </a:xfrm>
          <a:prstGeom prst="actionButtonForwardNext">
            <a:avLst/>
          </a:prstGeom>
          <a:gradFill rotWithShape="0">
            <a:gsLst>
              <a:gs pos="0">
                <a:srgbClr val="008080"/>
              </a:gs>
              <a:gs pos="50000">
                <a:srgbClr val="008080">
                  <a:gamma/>
                  <a:tint val="34510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4" name="AutoShape 4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86200" y="6629400"/>
            <a:ext cx="457200" cy="228600"/>
          </a:xfrm>
          <a:prstGeom prst="actionButtonBackPrevious">
            <a:avLst/>
          </a:prstGeom>
          <a:gradFill rotWithShape="0">
            <a:gsLst>
              <a:gs pos="0">
                <a:srgbClr val="008080"/>
              </a:gs>
              <a:gs pos="50000">
                <a:srgbClr val="008080">
                  <a:gamma/>
                  <a:tint val="34510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5766" y="260648"/>
            <a:ext cx="8458200" cy="1080120"/>
          </a:xfrm>
          <a:gradFill>
            <a:gsLst>
              <a:gs pos="0">
                <a:schemeClr val="accent3">
                  <a:shade val="51000"/>
                  <a:satMod val="130000"/>
                  <a:alpha val="3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indent="450850">
              <a:tabLst>
                <a:tab pos="508000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Выполнить панно-триптих из кожи.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412776"/>
            <a:ext cx="8132440" cy="5088058"/>
          </a:xfrm>
          <a:gradFill>
            <a:gsLst>
              <a:gs pos="0">
                <a:schemeClr val="accent3">
                  <a:shade val="51000"/>
                  <a:satMod val="130000"/>
                  <a:alpha val="41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 algn="ctr" eaLnBrk="0" hangingPunct="0">
              <a:spcBef>
                <a:spcPct val="0"/>
              </a:spcBef>
              <a:buNone/>
              <a:tabLst>
                <a:tab pos="508000" algn="l"/>
              </a:tabLst>
            </a:pPr>
            <a:r>
              <a:rPr lang="ru-RU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Задачи:</a:t>
            </a:r>
            <a:endParaRPr lang="en-US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ctr" eaLnBrk="0" hangingPunct="0">
              <a:spcBef>
                <a:spcPct val="0"/>
              </a:spcBef>
              <a:buNone/>
              <a:tabLst>
                <a:tab pos="508000" algn="l"/>
              </a:tabLst>
            </a:pPr>
            <a:endParaRPr lang="ru-RU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ctr" eaLnBrk="0" hangingPunct="0">
              <a:spcBef>
                <a:spcPct val="0"/>
              </a:spcBef>
              <a:tabLst>
                <a:tab pos="508000" algn="l"/>
              </a:tabLst>
            </a:pPr>
            <a:r>
              <a:rPr lang="ru-RU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Совершенствоваться в области декоративно-прикладного искусства  и проектной деятельности;</a:t>
            </a:r>
            <a:endParaRPr lang="en-US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ctr" eaLnBrk="0" hangingPunct="0">
              <a:spcBef>
                <a:spcPct val="0"/>
              </a:spcBef>
              <a:tabLst>
                <a:tab pos="508000" algn="l"/>
              </a:tabLst>
            </a:pPr>
            <a:endParaRPr lang="ru-RU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ctr" eaLnBrk="0" hangingPunct="0">
              <a:spcBef>
                <a:spcPct val="0"/>
              </a:spcBef>
              <a:tabLst>
                <a:tab pos="508000" algn="l"/>
              </a:tabLst>
            </a:pPr>
            <a:r>
              <a:rPr lang="ru-RU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разработать и выполнить творческий проект; </a:t>
            </a:r>
            <a:endParaRPr lang="en-US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ctr" eaLnBrk="0" hangingPunct="0">
              <a:spcBef>
                <a:spcPct val="0"/>
              </a:spcBef>
              <a:buNone/>
              <a:tabLst>
                <a:tab pos="508000" algn="l"/>
              </a:tabLst>
            </a:pPr>
            <a:endParaRPr lang="ru-RU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ctr" eaLnBrk="0" hangingPunct="0">
              <a:spcBef>
                <a:spcPct val="0"/>
              </a:spcBef>
              <a:tabLst>
                <a:tab pos="508000" algn="l"/>
              </a:tabLst>
            </a:pPr>
            <a:r>
              <a:rPr lang="ru-RU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оценить проделанную работу.</a:t>
            </a:r>
          </a:p>
          <a:p>
            <a:endParaRPr lang="ru-RU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72330" y="6143644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6608C0-7125-42C4-8FC4-A589E246478D}" type="slidenum">
              <a:rPr lang="ru-RU" sz="3200" smtClean="0"/>
              <a:pPr/>
              <a:t>2</a:t>
            </a:fld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3" grpId="0" animBg="1"/>
      <p:bldP spid="51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ru-RU" sz="36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Экологическое обследование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072494" cy="4786346"/>
          </a:xfrm>
          <a:blipFill dpi="0" rotWithShape="1">
            <a:blip r:embed="rId2">
              <a:alphaModFix amt="65000"/>
            </a:blip>
            <a:srcRect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endParaRPr lang="ru-RU" sz="2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550863" algn="just">
              <a:buNone/>
            </a:pPr>
            <a:r>
              <a:rPr lang="ru-RU" sz="24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Сейчас </a:t>
            </a:r>
            <a:r>
              <a:rPr lang="ru-RU" sz="24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большое внимание уделяется экологическим вопросам, и мы считаем, что в этом проекте некоторые из них решены:</a:t>
            </a:r>
          </a:p>
          <a:p>
            <a:pPr lvl="0" algn="just"/>
            <a:r>
              <a:rPr lang="ru-RU" sz="24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изготовлении панно использована не новая кожа, а бывшая в употреблении; значит, мы сократили количество мусора и отходов </a:t>
            </a:r>
            <a:r>
              <a:rPr lang="ru-RU" sz="24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производства, а</a:t>
            </a:r>
            <a:r>
              <a:rPr lang="ru-RU" sz="24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следовательно, усилий на </a:t>
            </a:r>
            <a:r>
              <a:rPr lang="ru-RU" sz="24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их переработку</a:t>
            </a:r>
            <a:r>
              <a:rPr lang="ru-RU" sz="24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 algn="just"/>
            <a:r>
              <a:rPr lang="ru-RU" sz="24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Кожа - это натуральный материал, а значит экологически чистый.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72330" y="6215082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6608C0-7125-42C4-8FC4-A589E246478D}" type="slidenum">
              <a:rPr lang="ru-RU" sz="3200" smtClean="0"/>
              <a:pPr/>
              <a:t>20</a:t>
            </a:fld>
            <a:endParaRPr lang="ru-RU" sz="32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260648"/>
          <a:ext cx="842968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286520"/>
            <a:ext cx="1905000" cy="457200"/>
          </a:xfrm>
        </p:spPr>
        <p:txBody>
          <a:bodyPr/>
          <a:lstStyle/>
          <a:p>
            <a:fld id="{536608C0-7125-42C4-8FC4-A589E246478D}" type="slidenum">
              <a:rPr lang="ru-RU" sz="3200" smtClean="0"/>
              <a:pPr/>
              <a:t>21</a:t>
            </a:fld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390508"/>
          </a:xfrm>
        </p:spPr>
        <p:txBody>
          <a:bodyPr/>
          <a:lstStyle/>
          <a:p>
            <a:r>
              <a:rPr lang="ru-RU" sz="32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Самооценка </a:t>
            </a:r>
            <a:endParaRPr lang="ru-RU" sz="32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833574"/>
          <a:ext cx="8534752" cy="559582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58879"/>
                <a:gridCol w="1833401"/>
                <a:gridCol w="5042472"/>
              </a:tblGrid>
              <a:tr h="3428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Критерии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7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Вопросы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7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Ответы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77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943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мыслительный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процесс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6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Какие знания, опыт я получила?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4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Совершенствование 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навыков технологического мастерства в области кожаной пластики и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проектной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деятельности; 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42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912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близость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цели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8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Что я сделала и чего достигла?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8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-11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Триптих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получился красивым, оригинальным. Он подходит для оформления различных выставок и интерьера;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8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857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состояние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духа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6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Какое мое преобладающее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настроение?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596" marR="42596" marT="0" marB="0">
                    <a:blipFill dpi="0" rotWithShape="1">
                      <a:blip r:embed="rId2">
                        <a:alphaModFix amt="4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Настроение отличное, так как нравится процесс и результат. 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42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428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услуга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596" marR="42596" marT="0" marB="0">
                    <a:blipFill dpi="0" rotWithShape="1">
                      <a:blip r:embed="rId2">
                        <a:alphaModFix amt="7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Чем я помогла другим,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порадовала?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596" marR="42596" marT="0" marB="0">
                    <a:blipFill dpi="0" rotWithShape="1">
                      <a:blip r:embed="rId2">
                        <a:alphaModFix amt="7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Надеюсь, что работа принесет радость многим людям, посетившим выставку.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 анкетировании 19 человек (100%) ответили, что картина нравиться, хотели бы себе такую картину 16 человек (84%)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74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111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перспектива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596" marR="42596" marT="0" marB="0">
                    <a:blipFill dpi="0" rotWithShape="1">
                      <a:blip r:embed="rId2">
                        <a:alphaModFix amt="6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Какие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планы на будущее?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4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Планирую продолжить работу над созданием картин, состоящих из нескольких частей. </a:t>
                      </a:r>
                    </a:p>
                  </a:txBody>
                  <a:tcPr marL="42596" marR="42596" marT="0" marB="0">
                    <a:blipFill dpi="0" rotWithShape="1">
                      <a:blip r:embed="rId2">
                        <a:alphaModFix amt="42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143644"/>
            <a:ext cx="2305080" cy="561956"/>
          </a:xfrm>
        </p:spPr>
        <p:txBody>
          <a:bodyPr/>
          <a:lstStyle/>
          <a:p>
            <a:fld id="{536608C0-7125-42C4-8FC4-A589E246478D}" type="slidenum">
              <a:rPr lang="ru-RU" sz="3200" smtClean="0"/>
              <a:pPr/>
              <a:t>22</a:t>
            </a:fld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143644"/>
            <a:ext cx="2305080" cy="561956"/>
          </a:xfrm>
        </p:spPr>
        <p:txBody>
          <a:bodyPr/>
          <a:lstStyle/>
          <a:p>
            <a:fld id="{536608C0-7125-42C4-8FC4-A589E246478D}" type="slidenum">
              <a:rPr lang="ru-RU" sz="3200" smtClean="0"/>
              <a:pPr/>
              <a:t>23</a:t>
            </a:fld>
            <a:endParaRPr lang="ru-RU" sz="3200" dirty="0"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428868"/>
            <a:ext cx="3698069" cy="369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857364"/>
            <a:ext cx="2565288" cy="340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1458"/>
            <a:ext cx="2513557" cy="334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357158" y="428604"/>
            <a:ext cx="82786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0" normalizeH="0" baseline="0" noProof="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Триптих из кожи</a:t>
            </a:r>
            <a:r>
              <a:rPr kumimoji="0" lang="ru-RU" sz="2400" b="1" i="0" u="none" strike="noStrike" kern="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«ЦВЕТОЧНОЕ НАСТРОЕНИЕ»</a:t>
            </a:r>
            <a:endParaRPr kumimoji="0" lang="ru-RU" sz="3200" b="1" i="0" u="none" strike="noStrike" kern="0" cap="none" spc="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907704" y="980728"/>
            <a:ext cx="359568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Спасибо</a:t>
            </a:r>
          </a:p>
          <a:p>
            <a:r>
              <a:rPr lang="ru-RU" sz="6000" b="1" i="1" dirty="0" smtClean="0">
                <a:solidFill>
                  <a:schemeClr val="bg1"/>
                </a:solidFill>
              </a:rPr>
              <a:t>За</a:t>
            </a:r>
          </a:p>
          <a:p>
            <a:r>
              <a:rPr lang="ru-RU" sz="6000" b="1" i="1" dirty="0" smtClean="0">
                <a:solidFill>
                  <a:schemeClr val="bg1"/>
                </a:solidFill>
              </a:rPr>
              <a:t>Внимание!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4404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86200" y="6629400"/>
            <a:ext cx="457200" cy="228600"/>
          </a:xfrm>
          <a:prstGeom prst="actionButtonBackPrevious">
            <a:avLst/>
          </a:prstGeom>
          <a:gradFill rotWithShape="0">
            <a:gsLst>
              <a:gs pos="0">
                <a:srgbClr val="008080"/>
              </a:gs>
              <a:gs pos="50000">
                <a:srgbClr val="008080">
                  <a:gamma/>
                  <a:tint val="34510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rect">
            <a:avLst/>
          </a:prstGeom>
          <a:solidFill>
            <a:srgbClr val="FFE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200" b="1"/>
              <a:t>35</a:t>
            </a:r>
          </a:p>
        </p:txBody>
      </p:sp>
      <p:sp>
        <p:nvSpPr>
          <p:cNvPr id="44048" name="AutoShape 16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8388350" y="6456363"/>
            <a:ext cx="450850" cy="395287"/>
          </a:xfrm>
          <a:prstGeom prst="actionButtonHome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1176-21D5-4C54-AD9A-1BD39D4B4EB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utoUpdateAnimBg="0"/>
      <p:bldP spid="440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143000"/>
          </a:xfrm>
        </p:spPr>
        <p:txBody>
          <a:bodyPr/>
          <a:lstStyle/>
          <a:p>
            <a:r>
              <a:rPr lang="ru-RU" sz="36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 проекта</a:t>
            </a:r>
            <a:br>
              <a:rPr lang="ru-RU" sz="36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6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29684" cy="5015480"/>
          </a:xfrm>
          <a:gradFill>
            <a:gsLst>
              <a:gs pos="0">
                <a:schemeClr val="accent3">
                  <a:shade val="51000"/>
                  <a:satMod val="130000"/>
                  <a:alpha val="44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>
              <a:spcBef>
                <a:spcPct val="0"/>
              </a:spcBef>
              <a:buNone/>
            </a:pPr>
            <a:endParaRPr lang="ru-RU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Эстетически </a:t>
            </a:r>
            <a:r>
              <a:rPr lang="ru-RU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качественно  выполненная композиция.</a:t>
            </a:r>
            <a:endParaRPr lang="ru-RU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Изготовлена из экологически чистых материалов.</a:t>
            </a:r>
          </a:p>
          <a:p>
            <a:pPr lvl="0">
              <a:spcBef>
                <a:spcPct val="0"/>
              </a:spcBef>
            </a:pPr>
            <a:r>
              <a:rPr lang="ru-RU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Соответствие  особенностям материала.  </a:t>
            </a:r>
          </a:p>
          <a:p>
            <a:pPr lvl="0">
              <a:spcBef>
                <a:spcPct val="0"/>
              </a:spcBef>
            </a:pPr>
            <a:r>
              <a:rPr lang="ru-RU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Соответствие технике   обработки материала.</a:t>
            </a:r>
          </a:p>
          <a:p>
            <a:pPr lvl="0">
              <a:spcBef>
                <a:spcPct val="0"/>
              </a:spcBef>
            </a:pPr>
            <a:r>
              <a:rPr lang="ru-RU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Низкая себестоимость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628652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6608C0-7125-42C4-8FC4-A589E246478D}" type="slidenum">
              <a:rPr lang="ru-RU" sz="3200" smtClean="0"/>
              <a:pPr/>
              <a:t>3</a:t>
            </a:fld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 bwMode="auto">
          <a:xfrm>
            <a:off x="2071670" y="1357298"/>
            <a:ext cx="4714908" cy="4786346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7772400" cy="1143000"/>
          </a:xfrm>
        </p:spPr>
        <p:txBody>
          <a:bodyPr/>
          <a:lstStyle/>
          <a:p>
            <a:r>
              <a:rPr lang="ru-RU" sz="36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 организации по изготовлению триптиха</a:t>
            </a:r>
            <a:endParaRPr lang="ru-RU" sz="36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1700808"/>
            <a:ext cx="2483768" cy="576064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Материалы 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2492896"/>
            <a:ext cx="2483768" cy="936104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Инструменты,   приспособления 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072198" y="4143380"/>
            <a:ext cx="2555776" cy="864096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Экологическое обследование</a:t>
            </a:r>
            <a:endParaRPr lang="ru-RU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3573016"/>
            <a:ext cx="2555776" cy="576064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 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4429132"/>
            <a:ext cx="2627784" cy="72008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Охрана труда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012160" y="1628800"/>
            <a:ext cx="2592288" cy="576064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Потребность 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012160" y="2348880"/>
            <a:ext cx="2592288" cy="792088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Историческая справка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012160" y="3284984"/>
            <a:ext cx="2592288" cy="576064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Форма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786050" y="1916832"/>
            <a:ext cx="3010086" cy="3312367"/>
          </a:xfrm>
          <a:prstGeom prst="bevel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18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Триптих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«ЦВЕТОЧНОЕ НАСТРОЕНИЕ»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из кожи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5357826"/>
            <a:ext cx="2627784" cy="936104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Экономическое обоснование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84168" y="5373216"/>
            <a:ext cx="2555776" cy="864096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Оценка,  </a:t>
            </a:r>
          </a:p>
          <a:p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самооценка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30508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6608C0-7125-42C4-8FC4-A589E246478D}" type="slidenum">
              <a:rPr lang="ru-RU" sz="3200" smtClean="0"/>
              <a:pPr/>
              <a:t>4</a:t>
            </a:fld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28572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4355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Кожаная пластика –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один из самых популярных видов декоративно-прикладного искусства.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581128"/>
            <a:ext cx="6660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Кожа передаёт тонкие нюансы,  а мелкие детали из неё придают изделию изящество.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Художественная обработка кожи требует определённых навыков, умения и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способов её обработки.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://files.spektr-talantov5.webnode.ru/system_preview_detail_200003703-6a2576b1f7/BXT6BOOM_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661207" cy="3744416"/>
          </a:xfrm>
          <a:prstGeom prst="rect">
            <a:avLst/>
          </a:prstGeom>
          <a:noFill/>
        </p:spPr>
      </p:pic>
      <p:pic>
        <p:nvPicPr>
          <p:cNvPr id="2052" name="Picture 4" descr="Гулик Викто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988840"/>
            <a:ext cx="1947942" cy="2570598"/>
          </a:xfrm>
          <a:prstGeom prst="rect">
            <a:avLst/>
          </a:prstGeom>
          <a:noFill/>
        </p:spPr>
      </p:pic>
      <p:pic>
        <p:nvPicPr>
          <p:cNvPr id="2054" name="Picture 6" descr="http://files.spektr-talantov5.webnode.ru/system_preview_detail_200002685-a5901a68a1/2012-10-14-0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80928"/>
            <a:ext cx="2160240" cy="359765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00892" y="6215082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6621176-21D5-4C54-AD9A-1BD39D4B4EBC}" type="slidenum">
              <a:rPr lang="ru-RU" sz="3200" smtClean="0"/>
              <a:pPr/>
              <a:t>5</a:t>
            </a:fld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i8a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071702" cy="214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1934" y="357166"/>
            <a:ext cx="485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Кожа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это древнейший материал, который люди научились обрабатывать.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Первобытные люди использовали шкуры животных,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чтобы защититься от непогоды. Такие шкуры служили недолго.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86190"/>
            <a:ext cx="44291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Позже научились шкуры сохранять, высушивая в растянутом виде на солнце,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втирая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жир  в поверхность. Из такой кожи делали лодки, временные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жилища и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т.д.</a:t>
            </a: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ch01044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6124"/>
            <a:ext cx="3854232" cy="33122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1960" y="3501008"/>
            <a:ext cx="4572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/>
              <a:t>Чум.  Жилище народов Севера Росси.</a:t>
            </a:r>
          </a:p>
          <a:p>
            <a:r>
              <a:rPr lang="ru-RU" sz="1200" b="1" dirty="0" smtClean="0"/>
              <a:t>Конический остов из шестов покрывался оленьими шкурами.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24718" y="62484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6621176-21D5-4C54-AD9A-1BD39D4B4EBC}" type="slidenum">
              <a:rPr lang="ru-RU" sz="3200" smtClean="0"/>
              <a:pPr/>
              <a:t>6</a:t>
            </a:fld>
            <a:endParaRPr lang="ru-RU" sz="3200"/>
          </a:p>
        </p:txBody>
      </p:sp>
      <p:pic>
        <p:nvPicPr>
          <p:cNvPr id="9" name="Picture 12" descr="Piccy.info - Free Image Hos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571612"/>
            <a:ext cx="2027585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4643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появлением письменности научились выделывать кожу, получая материал, похожий на бумагу –пергамент.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k_063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714620"/>
            <a:ext cx="2819053" cy="2714644"/>
          </a:xfrm>
          <a:prstGeom prst="rect">
            <a:avLst/>
          </a:prstGeom>
        </p:spPr>
      </p:pic>
      <p:pic>
        <p:nvPicPr>
          <p:cNvPr id="6" name="Рисунок 5" descr="a03041i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142984"/>
            <a:ext cx="3399079" cy="2857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5357826"/>
            <a:ext cx="4000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Страница греческой рукописной книги «Евангельские чтения» с миниатюрой «Христос является Мариям». 9 в.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421481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Ранняя картина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Альтдорфера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— «Лесной пейзаж со св. Георгием» (пергамент на доске, 1510, Старая пинакотека, Мюнхен)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24718" y="62484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6621176-21D5-4C54-AD9A-1BD39D4B4EBC}" type="slidenum">
              <a:rPr lang="ru-RU" sz="3200" smtClean="0"/>
              <a:pPr/>
              <a:t>7</a:t>
            </a:fld>
            <a:endParaRPr lang="ru-RU" sz="32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e03003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85729"/>
            <a:ext cx="2357454" cy="14500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72198" y="1928802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Щиты легионеров из дерева, плетеных прутьев, кожи оковывали бронзой, железом.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g_028i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42" y="3929066"/>
            <a:ext cx="2696785" cy="16595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86512" y="5715016"/>
            <a:ext cx="2857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Фреска из Помпей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14290"/>
            <a:ext cx="4786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Воинам щит из кожи спасал жизнь,  барабан поднимал боевой дух, а лошадь была верным другом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" name="Рисунок 11" descr="05nil004i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500174"/>
            <a:ext cx="3057534" cy="2428892"/>
          </a:xfrm>
          <a:prstGeom prst="rect">
            <a:avLst/>
          </a:prstGeom>
        </p:spPr>
      </p:pic>
      <p:sp useBgFill="1">
        <p:nvSpPr>
          <p:cNvPr id="13" name="TextBox 12"/>
          <p:cNvSpPr txBox="1"/>
          <p:nvPr/>
        </p:nvSpPr>
        <p:spPr>
          <a:xfrm>
            <a:off x="285720" y="3571876"/>
            <a:ext cx="266650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БАРАБАН С КОЖАНОЙ МЕМБРАНОЙ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a6788i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286232"/>
            <a:ext cx="2786082" cy="2571768"/>
          </a:xfrm>
          <a:prstGeom prst="rect">
            <a:avLst/>
          </a:prstGeom>
        </p:spPr>
      </p:pic>
      <p:sp useBgFill="1">
        <p:nvSpPr>
          <p:cNvPr id="15" name="TextBox 14"/>
          <p:cNvSpPr txBox="1"/>
          <p:nvPr/>
        </p:nvSpPr>
        <p:spPr>
          <a:xfrm>
            <a:off x="1000100" y="4214818"/>
            <a:ext cx="2855910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КОЖАНАЯ ЛОШАДИНАЯ УПРЯЖЬ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24718" y="62484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6621176-21D5-4C54-AD9A-1BD39D4B4EBC}" type="slidenum">
              <a:rPr lang="ru-RU" sz="3200" smtClean="0"/>
              <a:pPr/>
              <a:t>8</a:t>
            </a:fld>
            <a:endParaRPr lang="ru-RU" sz="3200"/>
          </a:p>
        </p:txBody>
      </p:sp>
      <p:pic>
        <p:nvPicPr>
          <p:cNvPr id="17" name="Picture 10" descr="http://www.by.all.biz/img/by/catalog/65057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468113"/>
            <a:ext cx="1786441" cy="2389887"/>
          </a:xfrm>
          <a:prstGeom prst="rect">
            <a:avLst/>
          </a:prstGeom>
          <a:noFill/>
        </p:spPr>
      </p:pic>
      <p:pic>
        <p:nvPicPr>
          <p:cNvPr id="18" name="Picture 2" descr="http://newfact.ru/uploads/posts/2011-05/1306154269_akarussianameric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857232"/>
            <a:ext cx="1844807" cy="138451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86182" y="2285992"/>
            <a:ext cx="2362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КОЖАНЫЕ ДЕНЬГИ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6143644"/>
            <a:ext cx="2720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Доспехи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8" descr="http://ic.pics.livejournal.com/_lestar_/7178685/123774/123774_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3071810"/>
            <a:ext cx="2161706" cy="2882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_074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2428892" cy="2483113"/>
          </a:xfrm>
          <a:prstGeom prst="rect">
            <a:avLst/>
          </a:prstGeom>
        </p:spPr>
      </p:pic>
      <p:pic>
        <p:nvPicPr>
          <p:cNvPr id="5" name="Рисунок 4" descr="T3368i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786190"/>
            <a:ext cx="2843991" cy="2283712"/>
          </a:xfrm>
          <a:prstGeom prst="rect">
            <a:avLst/>
          </a:prstGeom>
        </p:spPr>
      </p:pic>
      <p:sp useBgFill="1">
        <p:nvSpPr>
          <p:cNvPr id="6" name="TextBox 5"/>
          <p:cNvSpPr txBox="1"/>
          <p:nvPr/>
        </p:nvSpPr>
        <p:spPr>
          <a:xfrm>
            <a:off x="5072066" y="6072206"/>
            <a:ext cx="3236015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КОЖАНЫЕ ПОЯСА,</a:t>
            </a:r>
            <a:r>
              <a:rPr lang="en-US" sz="1200" b="1" dirty="0" smtClean="0"/>
              <a:t> </a:t>
            </a:r>
            <a:r>
              <a:rPr lang="ru-RU" sz="1200" b="1" dirty="0" smtClean="0"/>
              <a:t>ШИТЫЕ ЗОЛОТОМ.</a:t>
            </a:r>
          </a:p>
          <a:p>
            <a:r>
              <a:rPr lang="ru-RU" sz="1200" b="1" dirty="0" smtClean="0"/>
              <a:t>ТОРЖОК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1785926"/>
            <a:ext cx="4643438" cy="1815882"/>
          </a:xfrm>
          <a:prstGeom prst="rect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38000" contrast="-69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САФЬЯН -  тонкая, мягкая, обычно ярко окрашенная кожа растительного дубления, выделанная из шкур коз и овец. Используется для обивки мебели, изготовления обуви, галантерейных изделий и т. п. Особенно был знаменит сафьяновый промысел в Торжке. 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2852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 раскопках в Москве и Новгороде были обнаружены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кожевеннные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мастерские 11-12 веков. Только в России вырабатывалась цветная шагрень, сафьян, красная юфть, шедшая заграницу вплоть до 1914 года.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357694"/>
            <a:ext cx="3857652" cy="2062103"/>
          </a:xfrm>
          <a:prstGeom prst="rect">
            <a:avLst/>
          </a:prstGeom>
          <a:blipFill>
            <a:blip r:embed="rId5" cstate="print">
              <a:lum bright="-5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ЮФТЬ - кожа комбинированного дубления ,выделываемая из шкур крупного рогатого скота, свиней, лошадей. Характеризуется значительной толщиной и водостойкостью. Изготовляют верх рабочей обуви, шорно-седельные изделия.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24718" y="62484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6608C0-7125-42C4-8FC4-A589E246478D}" type="slidenum">
              <a:rPr lang="ru-RU" sz="3200" smtClean="0"/>
              <a:pPr/>
              <a:t>9</a:t>
            </a:fld>
            <a:endParaRPr lang="ru-RU" sz="32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11496</TotalTime>
  <Words>970</Words>
  <Application>Microsoft Office PowerPoint</Application>
  <PresentationFormat>Экран (4:3)</PresentationFormat>
  <Paragraphs>196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Триптих из кожи «ЦВЕТОЧНОЕ НАСТРОЕНИЕ»</vt:lpstr>
      <vt:lpstr>Цель:  Выполнить панно-триптих из кожи.</vt:lpstr>
      <vt:lpstr>Результат проекта </vt:lpstr>
      <vt:lpstr>План организации по изготовлению триптиха</vt:lpstr>
      <vt:lpstr>Слайд 5</vt:lpstr>
      <vt:lpstr>Слайд 6</vt:lpstr>
      <vt:lpstr>Слайд 7</vt:lpstr>
      <vt:lpstr>Слайд 8</vt:lpstr>
      <vt:lpstr>Слайд 9</vt:lpstr>
      <vt:lpstr>Слайд 10</vt:lpstr>
      <vt:lpstr>Диптих</vt:lpstr>
      <vt:lpstr>Слайд 12</vt:lpstr>
      <vt:lpstr>Используемые материалы, инструменты</vt:lpstr>
      <vt:lpstr>Изготовление основы (фона)</vt:lpstr>
      <vt:lpstr>Изготовление цветка «Лилия»</vt:lpstr>
      <vt:lpstr>Изготовление бутона</vt:lpstr>
      <vt:lpstr>Изготовление лепестков</vt:lpstr>
      <vt:lpstr>Слайд 18</vt:lpstr>
      <vt:lpstr>Экономический расчет</vt:lpstr>
      <vt:lpstr>Экологическое обследование</vt:lpstr>
      <vt:lpstr>Слайд 21</vt:lpstr>
      <vt:lpstr>Самооценка </vt:lpstr>
      <vt:lpstr>Слайд 23</vt:lpstr>
      <vt:lpstr>Слайд 24</vt:lpstr>
    </vt:vector>
  </TitlesOfParts>
  <Company>APKRO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Симонова</dc:creator>
  <cp:lastModifiedBy>RK</cp:lastModifiedBy>
  <cp:revision>214</cp:revision>
  <dcterms:created xsi:type="dcterms:W3CDTF">2002-12-26T14:02:17Z</dcterms:created>
  <dcterms:modified xsi:type="dcterms:W3CDTF">2014-05-15T20:05:56Z</dcterms:modified>
</cp:coreProperties>
</file>